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68" r:id="rId2"/>
    <p:sldId id="898" r:id="rId3"/>
    <p:sldId id="1075" r:id="rId4"/>
    <p:sldId id="1077" r:id="rId5"/>
    <p:sldId id="1078" r:id="rId6"/>
    <p:sldId id="1079" r:id="rId7"/>
    <p:sldId id="1061" r:id="rId8"/>
    <p:sldId id="1062" r:id="rId9"/>
    <p:sldId id="1083" r:id="rId10"/>
    <p:sldId id="1064" r:id="rId11"/>
    <p:sldId id="1065" r:id="rId12"/>
    <p:sldId id="1066" r:id="rId13"/>
    <p:sldId id="1084" r:id="rId14"/>
    <p:sldId id="1085" r:id="rId15"/>
    <p:sldId id="1067" r:id="rId16"/>
    <p:sldId id="1144" r:id="rId17"/>
    <p:sldId id="1089" r:id="rId18"/>
    <p:sldId id="1145" r:id="rId19"/>
    <p:sldId id="1090" r:id="rId20"/>
    <p:sldId id="1091" r:id="rId21"/>
    <p:sldId id="1092" r:id="rId22"/>
    <p:sldId id="1093" r:id="rId23"/>
    <p:sldId id="1095" r:id="rId24"/>
    <p:sldId id="1096" r:id="rId25"/>
    <p:sldId id="1108" r:id="rId26"/>
    <p:sldId id="1109" r:id="rId27"/>
    <p:sldId id="1110" r:id="rId28"/>
    <p:sldId id="1107" r:id="rId29"/>
    <p:sldId id="1098" r:id="rId30"/>
    <p:sldId id="1118" r:id="rId31"/>
    <p:sldId id="1099" r:id="rId32"/>
    <p:sldId id="1100" r:id="rId33"/>
    <p:sldId id="1101" r:id="rId34"/>
    <p:sldId id="1102" r:id="rId35"/>
    <p:sldId id="1103" r:id="rId36"/>
    <p:sldId id="1104" r:id="rId37"/>
    <p:sldId id="1105" r:id="rId38"/>
    <p:sldId id="1113" r:id="rId39"/>
    <p:sldId id="1114" r:id="rId40"/>
    <p:sldId id="1115" r:id="rId41"/>
    <p:sldId id="1072" r:id="rId42"/>
    <p:sldId id="1073" r:id="rId43"/>
    <p:sldId id="1112" r:id="rId44"/>
    <p:sldId id="1116" r:id="rId45"/>
    <p:sldId id="1088" r:id="rId46"/>
    <p:sldId id="1120" r:id="rId47"/>
    <p:sldId id="1119" r:id="rId48"/>
    <p:sldId id="995" r:id="rId49"/>
    <p:sldId id="996" r:id="rId50"/>
    <p:sldId id="1082" r:id="rId51"/>
    <p:sldId id="1130" r:id="rId52"/>
    <p:sldId id="1131" r:id="rId53"/>
    <p:sldId id="1133" r:id="rId54"/>
    <p:sldId id="1132" r:id="rId55"/>
    <p:sldId id="1137" r:id="rId56"/>
    <p:sldId id="1127" r:id="rId57"/>
    <p:sldId id="1135" r:id="rId58"/>
    <p:sldId id="1128" r:id="rId59"/>
    <p:sldId id="1129" r:id="rId60"/>
    <p:sldId id="1059" r:id="rId61"/>
    <p:sldId id="1150" r:id="rId62"/>
    <p:sldId id="1138" r:id="rId63"/>
    <p:sldId id="1139" r:id="rId64"/>
    <p:sldId id="1140" r:id="rId65"/>
    <p:sldId id="1141" r:id="rId66"/>
    <p:sldId id="1142" r:id="rId67"/>
    <p:sldId id="1143" r:id="rId68"/>
    <p:sldId id="1146" r:id="rId69"/>
    <p:sldId id="1148" r:id="rId70"/>
    <p:sldId id="1147" r:id="rId71"/>
    <p:sldId id="1152" r:id="rId72"/>
    <p:sldId id="1149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406" autoAdjust="0"/>
    <p:restoredTop sz="94795" autoAdjust="0"/>
  </p:normalViewPr>
  <p:slideViewPr>
    <p:cSldViewPr>
      <p:cViewPr varScale="1">
        <p:scale>
          <a:sx n="74" d="100"/>
          <a:sy n="74" d="100"/>
        </p:scale>
        <p:origin x="43" y="22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FB4A4-239A-4203-8F62-90A907C0EC0D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47684-8DC0-4D56-809C-448411EA5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F857515-337F-4D14-9FFB-98275FF1D75B}" type="slidenum">
              <a:rPr lang="de-DE" altLang="en-US" smtClean="0"/>
              <a:pPr/>
              <a:t>9</a:t>
            </a:fld>
            <a:endParaRPr lang="de-DE" altLang="en-US" smtClean="0"/>
          </a:p>
        </p:txBody>
      </p:sp>
    </p:spTree>
    <p:extLst>
      <p:ext uri="{BB962C8B-B14F-4D97-AF65-F5344CB8AC3E}">
        <p14:creationId xmlns:p14="http://schemas.microsoft.com/office/powerpoint/2010/main" val="285903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7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But actually most studied communities spanning different ecosystems and regions are in the middle, with a tendency for niche processes to be more important than spatial processes (not related to the environment).</a:t>
            </a:r>
          </a:p>
        </p:txBody>
      </p:sp>
      <p:sp>
        <p:nvSpPr>
          <p:cNvPr id="3891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005DB9-49EC-4C8E-B94F-C4040F2DF7D4}" type="slidenum">
              <a:rPr lang="en-GB" altLang="en-US" smtClean="0"/>
              <a:pPr/>
              <a:t>28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50505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4301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37B980-7F24-4D61-BD1D-3B095C3F8C59}" type="slidenum">
              <a:rPr lang="en-GB" altLang="en-US" smtClean="0"/>
              <a:pPr/>
              <a:t>40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97401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4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5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51805" y="178594"/>
            <a:ext cx="8831461" cy="1339453"/>
          </a:xfrm>
          <a:prstGeom prst="rect">
            <a:avLst/>
          </a:prstGeom>
          <a:solidFill>
            <a:srgbClr val="8665E9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607344"/>
            <a:ext cx="7358063" cy="4679156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buClr>
                <a:srgbClr val="8665E9"/>
              </a:buClr>
            </a:lvl1pPr>
            <a:lvl2pPr>
              <a:spcBef>
                <a:spcPts val="1687"/>
              </a:spcBef>
              <a:buClr>
                <a:srgbClr val="8665E9"/>
              </a:buClr>
            </a:lvl2pPr>
            <a:lvl3pPr>
              <a:spcBef>
                <a:spcPts val="1687"/>
              </a:spcBef>
              <a:buClr>
                <a:srgbClr val="8665E9"/>
              </a:buClr>
            </a:lvl3pPr>
            <a:lvl4pPr>
              <a:spcBef>
                <a:spcPts val="1687"/>
              </a:spcBef>
              <a:buClr>
                <a:srgbClr val="8665E9"/>
              </a:buClr>
            </a:lvl4pPr>
            <a:lvl5pPr>
              <a:spcBef>
                <a:spcPts val="1687"/>
              </a:spcBef>
              <a:buClr>
                <a:srgbClr val="8665E9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50802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5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2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0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2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5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3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3536D-86B2-49A9-A3AB-14773EAF207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5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emf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eg"/><Relationship Id="rId5" Type="http://schemas.openxmlformats.org/officeDocument/2006/relationships/image" Target="../media/image54.png"/><Relationship Id="rId4" Type="http://schemas.openxmlformats.org/officeDocument/2006/relationships/image" Target="../media/image10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hyperlink" Target="http://mobot.org/default.asp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emf"/><Relationship Id="rId4" Type="http://schemas.openxmlformats.org/officeDocument/2006/relationships/image" Target="../media/image1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14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3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2.jpeg"/><Relationship Id="rId5" Type="http://schemas.openxmlformats.org/officeDocument/2006/relationships/image" Target="../media/image147.png"/><Relationship Id="rId10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96396"/>
            <a:ext cx="9029700" cy="6019800"/>
          </a:xfrm>
          <a:prstGeom prst="rect">
            <a:avLst/>
          </a:prstGeom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838200" y="48696"/>
            <a:ext cx="7467600" cy="1569660"/>
          </a:xfrm>
          <a:prstGeom prst="rect">
            <a:avLst/>
          </a:prstGeom>
          <a:solidFill>
            <a:schemeClr val="bg1">
              <a:alpha val="50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/>
              <a:t>Niches, Neutrality and the </a:t>
            </a:r>
            <a:r>
              <a:rPr lang="en-US" sz="4800" b="1" dirty="0" err="1" smtClean="0"/>
              <a:t>Metacommunity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0816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337" y="1226953"/>
            <a:ext cx="7853637" cy="456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699" name="Group 2"/>
          <p:cNvGrpSpPr>
            <a:grpSpLocks/>
          </p:cNvGrpSpPr>
          <p:nvPr/>
        </p:nvGrpSpPr>
        <p:grpSpPr bwMode="auto">
          <a:xfrm>
            <a:off x="5562994" y="1046902"/>
            <a:ext cx="1909108" cy="5255764"/>
            <a:chOff x="5238875" y="1046018"/>
            <a:chExt cx="3429008" cy="5257800"/>
          </a:xfrm>
        </p:grpSpPr>
        <p:sp>
          <p:nvSpPr>
            <p:cNvPr id="4" name="Rectangle 3"/>
            <p:cNvSpPr/>
            <p:nvPr/>
          </p:nvSpPr>
          <p:spPr>
            <a:xfrm>
              <a:off x="5618735" y="1046018"/>
              <a:ext cx="3049148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238875" y="5257404"/>
              <a:ext cx="3049148" cy="1012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80445" y="165226"/>
            <a:ext cx="6066404" cy="523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99" b="1" dirty="0"/>
              <a:t>‘Ecological Niche’ concept through 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18810" y="2857357"/>
            <a:ext cx="14221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Percentage of papers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53801" y="2285822"/>
            <a:ext cx="913113" cy="106744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22027" y="1868562"/>
            <a:ext cx="85151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Hutchinson</a:t>
            </a:r>
          </a:p>
          <a:p>
            <a:pPr>
              <a:defRPr/>
            </a:pPr>
            <a:r>
              <a:rPr lang="en-US" sz="1100" b="1" dirty="0"/>
              <a:t>MacArthur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7564" y="3030317"/>
            <a:ext cx="68320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Grinnell </a:t>
            </a:r>
          </a:p>
          <a:p>
            <a:pPr>
              <a:defRPr/>
            </a:pPr>
            <a:r>
              <a:rPr lang="en-US" sz="1100" b="1" dirty="0"/>
              <a:t>Elton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787647" y="3640489"/>
            <a:ext cx="208630" cy="63589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06" name="Group 12"/>
          <p:cNvGrpSpPr>
            <a:grpSpLocks/>
          </p:cNvGrpSpPr>
          <p:nvPr/>
        </p:nvGrpSpPr>
        <p:grpSpPr bwMode="auto">
          <a:xfrm>
            <a:off x="7369216" y="872568"/>
            <a:ext cx="1171758" cy="5255764"/>
            <a:chOff x="5507182" y="1011382"/>
            <a:chExt cx="3332018" cy="5257800"/>
          </a:xfrm>
        </p:grpSpPr>
        <p:sp>
          <p:nvSpPr>
            <p:cNvPr id="14" name="Rectangle 13"/>
            <p:cNvSpPr/>
            <p:nvPr/>
          </p:nvSpPr>
          <p:spPr>
            <a:xfrm>
              <a:off x="5791623" y="1011382"/>
              <a:ext cx="3047577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07182" y="5258507"/>
              <a:ext cx="3047577" cy="1010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93081" y="6139763"/>
            <a:ext cx="6842514" cy="523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99" b="1" dirty="0"/>
              <a:t>Percentage of papers in </a:t>
            </a:r>
            <a:r>
              <a:rPr lang="en-US" sz="2799" b="1" i="1" dirty="0"/>
              <a:t>Ecology</a:t>
            </a:r>
            <a:r>
              <a:rPr lang="en-US" sz="2799" b="1" dirty="0"/>
              <a:t> using ‘niche’</a:t>
            </a:r>
          </a:p>
        </p:txBody>
      </p:sp>
    </p:spTree>
    <p:extLst>
      <p:ext uri="{BB962C8B-B14F-4D97-AF65-F5344CB8AC3E}">
        <p14:creationId xmlns:p14="http://schemas.microsoft.com/office/powerpoint/2010/main" val="268529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060" y="465311"/>
            <a:ext cx="4245479" cy="639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130" y="843988"/>
            <a:ext cx="3649598" cy="150470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130" y="4810818"/>
            <a:ext cx="3862515" cy="160187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2780" y="748247"/>
            <a:ext cx="4241193" cy="169762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94" r="8466"/>
          <a:stretch>
            <a:fillRect/>
          </a:stretch>
        </p:blipFill>
        <p:spPr bwMode="auto">
          <a:xfrm>
            <a:off x="501571" y="3110340"/>
            <a:ext cx="3779634" cy="1097451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9" r="11292"/>
          <a:stretch>
            <a:fillRect/>
          </a:stretch>
        </p:blipFill>
        <p:spPr bwMode="auto">
          <a:xfrm>
            <a:off x="4762769" y="2715943"/>
            <a:ext cx="4141165" cy="107173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2755" y="4379268"/>
            <a:ext cx="4239764" cy="153328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9" name="TextBox 1"/>
          <p:cNvSpPr txBox="1">
            <a:spLocks noChangeArrowheads="1"/>
          </p:cNvSpPr>
          <p:nvPr/>
        </p:nvSpPr>
        <p:spPr bwMode="auto">
          <a:xfrm>
            <a:off x="2606448" y="30902"/>
            <a:ext cx="166007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60" b="1">
                <a:solidFill>
                  <a:srgbClr val="FF0000"/>
                </a:solidFill>
              </a:rPr>
              <a:t>Anti-Thesis…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1524000"/>
            <a:ext cx="249182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337" y="1226953"/>
            <a:ext cx="7853637" cy="456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562994" y="1046902"/>
            <a:ext cx="1909108" cy="5255764"/>
            <a:chOff x="5238875" y="1046018"/>
            <a:chExt cx="3429008" cy="5257800"/>
          </a:xfrm>
        </p:grpSpPr>
        <p:sp>
          <p:nvSpPr>
            <p:cNvPr id="4" name="Rectangle 3"/>
            <p:cNvSpPr/>
            <p:nvPr/>
          </p:nvSpPr>
          <p:spPr>
            <a:xfrm>
              <a:off x="5618735" y="1046018"/>
              <a:ext cx="3049148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238875" y="5257404"/>
              <a:ext cx="3049148" cy="1012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80445" y="348135"/>
            <a:ext cx="6066404" cy="523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99" b="1" dirty="0"/>
              <a:t>‘Ecological Niche’ concept through 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218810" y="2857357"/>
            <a:ext cx="14221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Percentage of papers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53801" y="2285822"/>
            <a:ext cx="913113" cy="106744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22027" y="1868562"/>
            <a:ext cx="85151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Hutchinson</a:t>
            </a:r>
          </a:p>
          <a:p>
            <a:pPr>
              <a:defRPr/>
            </a:pPr>
            <a:r>
              <a:rPr lang="en-US" sz="1100" b="1" dirty="0"/>
              <a:t>MacArthur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7564" y="3030317"/>
            <a:ext cx="68320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Grinnell </a:t>
            </a:r>
          </a:p>
          <a:p>
            <a:pPr>
              <a:defRPr/>
            </a:pPr>
            <a:r>
              <a:rPr lang="en-US" sz="1100" b="1" dirty="0"/>
              <a:t>Elton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787647" y="3640489"/>
            <a:ext cx="208630" cy="63589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7333491" y="862565"/>
            <a:ext cx="1171758" cy="5255764"/>
            <a:chOff x="5507182" y="1011382"/>
            <a:chExt cx="3332018" cy="5257800"/>
          </a:xfrm>
        </p:grpSpPr>
        <p:sp>
          <p:nvSpPr>
            <p:cNvPr id="14" name="Rectangle 13"/>
            <p:cNvSpPr/>
            <p:nvPr/>
          </p:nvSpPr>
          <p:spPr>
            <a:xfrm>
              <a:off x="5791623" y="1011382"/>
              <a:ext cx="3047577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07182" y="5258506"/>
              <a:ext cx="3047577" cy="1010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H="1">
            <a:off x="6057419" y="1226953"/>
            <a:ext cx="354385" cy="574447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1804" y="1046902"/>
            <a:ext cx="157927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 err="1"/>
              <a:t>Simberloff</a:t>
            </a:r>
            <a:r>
              <a:rPr lang="en-US" sz="1100" b="1" dirty="0"/>
              <a:t>, Strong et 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3557" y="1544185"/>
            <a:ext cx="518091" cy="523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99" b="1" dirty="0"/>
              <a:t>??</a:t>
            </a: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866499" y="2058615"/>
            <a:ext cx="214346" cy="364389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8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1872" y="1405575"/>
            <a:ext cx="928833" cy="11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0" name="Picture 7" descr="k710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6611" y="1309833"/>
            <a:ext cx="838807" cy="124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7337" y="6148337"/>
            <a:ext cx="6842514" cy="523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99" b="1" dirty="0"/>
              <a:t>Percentage of papers in </a:t>
            </a:r>
            <a:r>
              <a:rPr lang="en-US" sz="2799" b="1" i="1" dirty="0"/>
              <a:t>Ecology</a:t>
            </a:r>
            <a:r>
              <a:rPr lang="en-US" sz="2799" b="1" dirty="0"/>
              <a:t> using ‘niche’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729036" y="2570188"/>
            <a:ext cx="774571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80" b="1" i="1">
                <a:solidFill>
                  <a:srgbClr val="00CC00"/>
                </a:solidFill>
              </a:rPr>
              <a:t>Thesis v. 2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8322100" y="2570187"/>
            <a:ext cx="81785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080" b="1" i="1">
                <a:solidFill>
                  <a:srgbClr val="FF0000"/>
                </a:solidFill>
              </a:rPr>
              <a:t>Anti-Thesis</a:t>
            </a:r>
          </a:p>
          <a:p>
            <a:pPr algn="ctr"/>
            <a:r>
              <a:rPr lang="en-US" altLang="en-US" sz="1080" b="1" i="1">
                <a:solidFill>
                  <a:srgbClr val="FF0000"/>
                </a:solidFill>
              </a:rPr>
              <a:t>v. 2</a:t>
            </a:r>
          </a:p>
        </p:txBody>
      </p:sp>
    </p:spTree>
    <p:extLst>
      <p:ext uri="{BB962C8B-B14F-4D97-AF65-F5344CB8AC3E}">
        <p14:creationId xmlns:p14="http://schemas.microsoft.com/office/powerpoint/2010/main" val="123058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6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22325" y="465931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17525" y="450691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1889" y="120791"/>
            <a:ext cx="37033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Unified Neutral Theory: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77368" y="1917938"/>
            <a:ext cx="5562600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Are species everywhere they could be?</a:t>
            </a:r>
          </a:p>
          <a:p>
            <a:pPr algn="l"/>
            <a:r>
              <a:rPr lang="en-US" sz="2400" b="1" dirty="0"/>
              <a:t>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What regulates species commonness and rarity</a:t>
            </a:r>
            <a:r>
              <a:rPr lang="en-US" sz="2400" b="1" dirty="0" smtClean="0"/>
              <a:t>?</a:t>
            </a: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Are communities stable or ever-changing through time?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5238156"/>
            <a:ext cx="94488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800" b="1" dirty="0" smtClean="0">
                <a:solidFill>
                  <a:srgbClr val="FF0000"/>
                </a:solidFill>
              </a:rPr>
              <a:t>‘Neutral </a:t>
            </a:r>
            <a:r>
              <a:rPr lang="en-US" sz="2800" b="1" dirty="0">
                <a:solidFill>
                  <a:srgbClr val="FF0000"/>
                </a:solidFill>
              </a:rPr>
              <a:t>Theory’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provided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an alternative framework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to more traditional 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‘Niche Theory’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that appeared to predict a number of commonly observed patterns in nature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7" descr="k710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1344992"/>
            <a:ext cx="2409387" cy="37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8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304800"/>
            <a:ext cx="29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tests of neutral theory </a:t>
            </a:r>
            <a:endParaRPr lang="en-US" dirty="0"/>
          </a:p>
        </p:txBody>
      </p:sp>
      <p:pic>
        <p:nvPicPr>
          <p:cNvPr id="3" name="Picture 32" descr="BRR2-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550" y="3505200"/>
            <a:ext cx="23050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4"/>
          <p:cNvSpPr txBox="1">
            <a:spLocks noChangeArrowheads="1"/>
          </p:cNvSpPr>
          <p:nvPr/>
        </p:nvSpPr>
        <p:spPr bwMode="auto">
          <a:xfrm>
            <a:off x="3886200" y="533400"/>
            <a:ext cx="3951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</a:rPr>
              <a:t>50 ha on Barro Colorado Island</a:t>
            </a:r>
          </a:p>
        </p:txBody>
      </p:sp>
      <p:pic>
        <p:nvPicPr>
          <p:cNvPr id="5" name="Picture 35" descr="zsmfi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990600"/>
            <a:ext cx="5867400" cy="25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7315200" y="2084388"/>
            <a:ext cx="15890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/>
              <a:t>McGill 2003, Nature</a:t>
            </a: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1355725" y="36513"/>
            <a:ext cx="583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Tests with </a:t>
            </a:r>
            <a:r>
              <a:rPr lang="en-US" b="1">
                <a:solidFill>
                  <a:srgbClr val="009900"/>
                </a:solidFill>
              </a:rPr>
              <a:t>Species Abundance Distributions</a:t>
            </a:r>
            <a:r>
              <a:rPr lang="en-US" b="1"/>
              <a:t> (SADs)</a:t>
            </a:r>
          </a:p>
        </p:txBody>
      </p:sp>
      <p:sp>
        <p:nvSpPr>
          <p:cNvPr id="8" name="AutoShape 39"/>
          <p:cNvSpPr>
            <a:spLocks noChangeAspect="1" noChangeArrowheads="1" noTextEdit="1"/>
          </p:cNvSpPr>
          <p:nvPr/>
        </p:nvSpPr>
        <p:spPr bwMode="auto">
          <a:xfrm>
            <a:off x="3694113" y="3541713"/>
            <a:ext cx="40386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" name="Picture 4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4113" y="3541713"/>
            <a:ext cx="4037012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41"/>
          <p:cNvSpPr>
            <a:spLocks noEditPoints="1"/>
          </p:cNvSpPr>
          <p:nvPr/>
        </p:nvSpPr>
        <p:spPr bwMode="auto">
          <a:xfrm>
            <a:off x="5827713" y="3770313"/>
            <a:ext cx="685800" cy="304800"/>
          </a:xfrm>
          <a:custGeom>
            <a:avLst/>
            <a:gdLst>
              <a:gd name="T0" fmla="*/ 644 w 645"/>
              <a:gd name="T1" fmla="*/ 10 h 566"/>
              <a:gd name="T2" fmla="*/ 53 w 645"/>
              <a:gd name="T3" fmla="*/ 526 h 566"/>
              <a:gd name="T4" fmla="*/ 51 w 645"/>
              <a:gd name="T5" fmla="*/ 527 h 566"/>
              <a:gd name="T6" fmla="*/ 49 w 645"/>
              <a:gd name="T7" fmla="*/ 527 h 566"/>
              <a:gd name="T8" fmla="*/ 48 w 645"/>
              <a:gd name="T9" fmla="*/ 527 h 566"/>
              <a:gd name="T10" fmla="*/ 46 w 645"/>
              <a:gd name="T11" fmla="*/ 526 h 566"/>
              <a:gd name="T12" fmla="*/ 45 w 645"/>
              <a:gd name="T13" fmla="*/ 524 h 566"/>
              <a:gd name="T14" fmla="*/ 45 w 645"/>
              <a:gd name="T15" fmla="*/ 522 h 566"/>
              <a:gd name="T16" fmla="*/ 45 w 645"/>
              <a:gd name="T17" fmla="*/ 521 h 566"/>
              <a:gd name="T18" fmla="*/ 46 w 645"/>
              <a:gd name="T19" fmla="*/ 519 h 566"/>
              <a:gd name="T20" fmla="*/ 637 w 645"/>
              <a:gd name="T21" fmla="*/ 2 h 566"/>
              <a:gd name="T22" fmla="*/ 639 w 645"/>
              <a:gd name="T23" fmla="*/ 0 h 566"/>
              <a:gd name="T24" fmla="*/ 641 w 645"/>
              <a:gd name="T25" fmla="*/ 0 h 566"/>
              <a:gd name="T26" fmla="*/ 642 w 645"/>
              <a:gd name="T27" fmla="*/ 2 h 566"/>
              <a:gd name="T28" fmla="*/ 644 w 645"/>
              <a:gd name="T29" fmla="*/ 2 h 566"/>
              <a:gd name="T30" fmla="*/ 645 w 645"/>
              <a:gd name="T31" fmla="*/ 3 h 566"/>
              <a:gd name="T32" fmla="*/ 645 w 645"/>
              <a:gd name="T33" fmla="*/ 6 h 566"/>
              <a:gd name="T34" fmla="*/ 644 w 645"/>
              <a:gd name="T35" fmla="*/ 8 h 566"/>
              <a:gd name="T36" fmla="*/ 644 w 645"/>
              <a:gd name="T37" fmla="*/ 10 h 566"/>
              <a:gd name="T38" fmla="*/ 644 w 645"/>
              <a:gd name="T39" fmla="*/ 10 h 566"/>
              <a:gd name="T40" fmla="*/ 86 w 645"/>
              <a:gd name="T41" fmla="*/ 543 h 566"/>
              <a:gd name="T42" fmla="*/ 0 w 645"/>
              <a:gd name="T43" fmla="*/ 566 h 566"/>
              <a:gd name="T44" fmla="*/ 33 w 645"/>
              <a:gd name="T45" fmla="*/ 484 h 566"/>
              <a:gd name="T46" fmla="*/ 86 w 645"/>
              <a:gd name="T47" fmla="*/ 543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45" h="566">
                <a:moveTo>
                  <a:pt x="644" y="10"/>
                </a:moveTo>
                <a:lnTo>
                  <a:pt x="53" y="526"/>
                </a:lnTo>
                <a:lnTo>
                  <a:pt x="51" y="527"/>
                </a:lnTo>
                <a:lnTo>
                  <a:pt x="49" y="527"/>
                </a:lnTo>
                <a:lnTo>
                  <a:pt x="48" y="527"/>
                </a:lnTo>
                <a:lnTo>
                  <a:pt x="46" y="526"/>
                </a:lnTo>
                <a:lnTo>
                  <a:pt x="45" y="524"/>
                </a:lnTo>
                <a:lnTo>
                  <a:pt x="45" y="522"/>
                </a:lnTo>
                <a:lnTo>
                  <a:pt x="45" y="521"/>
                </a:lnTo>
                <a:lnTo>
                  <a:pt x="46" y="519"/>
                </a:lnTo>
                <a:lnTo>
                  <a:pt x="637" y="2"/>
                </a:lnTo>
                <a:lnTo>
                  <a:pt x="639" y="0"/>
                </a:lnTo>
                <a:lnTo>
                  <a:pt x="641" y="0"/>
                </a:lnTo>
                <a:lnTo>
                  <a:pt x="642" y="2"/>
                </a:lnTo>
                <a:lnTo>
                  <a:pt x="644" y="2"/>
                </a:lnTo>
                <a:lnTo>
                  <a:pt x="645" y="3"/>
                </a:lnTo>
                <a:lnTo>
                  <a:pt x="645" y="6"/>
                </a:lnTo>
                <a:lnTo>
                  <a:pt x="644" y="8"/>
                </a:lnTo>
                <a:lnTo>
                  <a:pt x="644" y="10"/>
                </a:lnTo>
                <a:lnTo>
                  <a:pt x="644" y="10"/>
                </a:lnTo>
                <a:close/>
                <a:moveTo>
                  <a:pt x="86" y="543"/>
                </a:moveTo>
                <a:lnTo>
                  <a:pt x="0" y="566"/>
                </a:lnTo>
                <a:lnTo>
                  <a:pt x="33" y="484"/>
                </a:lnTo>
                <a:lnTo>
                  <a:pt x="86" y="543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42"/>
          <p:cNvSpPr>
            <a:spLocks noChangeArrowheads="1"/>
          </p:cNvSpPr>
          <p:nvPr/>
        </p:nvSpPr>
        <p:spPr bwMode="auto">
          <a:xfrm>
            <a:off x="6589713" y="3617913"/>
            <a:ext cx="4016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 b="1">
                <a:solidFill>
                  <a:srgbClr val="000000"/>
                </a:solidFill>
              </a:rPr>
              <a:t>ZSM</a:t>
            </a:r>
            <a:endParaRPr lang="en-US" b="1"/>
          </a:p>
        </p:txBody>
      </p:sp>
      <p:sp>
        <p:nvSpPr>
          <p:cNvPr id="12" name="Freeform 43"/>
          <p:cNvSpPr>
            <a:spLocks noEditPoints="1"/>
          </p:cNvSpPr>
          <p:nvPr/>
        </p:nvSpPr>
        <p:spPr bwMode="auto">
          <a:xfrm>
            <a:off x="4684713" y="4379913"/>
            <a:ext cx="471487" cy="431800"/>
          </a:xfrm>
          <a:custGeom>
            <a:avLst/>
            <a:gdLst>
              <a:gd name="T0" fmla="*/ 10 w 487"/>
              <a:gd name="T1" fmla="*/ 2 h 405"/>
              <a:gd name="T2" fmla="*/ 439 w 487"/>
              <a:gd name="T3" fmla="*/ 359 h 405"/>
              <a:gd name="T4" fmla="*/ 439 w 487"/>
              <a:gd name="T5" fmla="*/ 361 h 405"/>
              <a:gd name="T6" fmla="*/ 441 w 487"/>
              <a:gd name="T7" fmla="*/ 362 h 405"/>
              <a:gd name="T8" fmla="*/ 441 w 487"/>
              <a:gd name="T9" fmla="*/ 365 h 405"/>
              <a:gd name="T10" fmla="*/ 439 w 487"/>
              <a:gd name="T11" fmla="*/ 367 h 405"/>
              <a:gd name="T12" fmla="*/ 438 w 487"/>
              <a:gd name="T13" fmla="*/ 367 h 405"/>
              <a:gd name="T14" fmla="*/ 436 w 487"/>
              <a:gd name="T15" fmla="*/ 369 h 405"/>
              <a:gd name="T16" fmla="*/ 434 w 487"/>
              <a:gd name="T17" fmla="*/ 369 h 405"/>
              <a:gd name="T18" fmla="*/ 433 w 487"/>
              <a:gd name="T19" fmla="*/ 367 h 405"/>
              <a:gd name="T20" fmla="*/ 4 w 487"/>
              <a:gd name="T21" fmla="*/ 10 h 405"/>
              <a:gd name="T22" fmla="*/ 2 w 487"/>
              <a:gd name="T23" fmla="*/ 8 h 405"/>
              <a:gd name="T24" fmla="*/ 0 w 487"/>
              <a:gd name="T25" fmla="*/ 6 h 405"/>
              <a:gd name="T26" fmla="*/ 2 w 487"/>
              <a:gd name="T27" fmla="*/ 3 h 405"/>
              <a:gd name="T28" fmla="*/ 2 w 487"/>
              <a:gd name="T29" fmla="*/ 2 h 405"/>
              <a:gd name="T30" fmla="*/ 4 w 487"/>
              <a:gd name="T31" fmla="*/ 2 h 405"/>
              <a:gd name="T32" fmla="*/ 5 w 487"/>
              <a:gd name="T33" fmla="*/ 0 h 405"/>
              <a:gd name="T34" fmla="*/ 7 w 487"/>
              <a:gd name="T35" fmla="*/ 0 h 405"/>
              <a:gd name="T36" fmla="*/ 10 w 487"/>
              <a:gd name="T37" fmla="*/ 2 h 405"/>
              <a:gd name="T38" fmla="*/ 10 w 487"/>
              <a:gd name="T39" fmla="*/ 2 h 405"/>
              <a:gd name="T40" fmla="*/ 450 w 487"/>
              <a:gd name="T41" fmla="*/ 324 h 405"/>
              <a:gd name="T42" fmla="*/ 487 w 487"/>
              <a:gd name="T43" fmla="*/ 405 h 405"/>
              <a:gd name="T44" fmla="*/ 399 w 487"/>
              <a:gd name="T45" fmla="*/ 386 h 405"/>
              <a:gd name="T46" fmla="*/ 450 w 487"/>
              <a:gd name="T47" fmla="*/ 324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7" h="405">
                <a:moveTo>
                  <a:pt x="10" y="2"/>
                </a:moveTo>
                <a:lnTo>
                  <a:pt x="439" y="359"/>
                </a:lnTo>
                <a:lnTo>
                  <a:pt x="439" y="361"/>
                </a:lnTo>
                <a:lnTo>
                  <a:pt x="441" y="362"/>
                </a:lnTo>
                <a:lnTo>
                  <a:pt x="441" y="365"/>
                </a:lnTo>
                <a:lnTo>
                  <a:pt x="439" y="367"/>
                </a:lnTo>
                <a:lnTo>
                  <a:pt x="438" y="367"/>
                </a:lnTo>
                <a:lnTo>
                  <a:pt x="436" y="369"/>
                </a:lnTo>
                <a:lnTo>
                  <a:pt x="434" y="369"/>
                </a:lnTo>
                <a:lnTo>
                  <a:pt x="433" y="367"/>
                </a:lnTo>
                <a:lnTo>
                  <a:pt x="4" y="10"/>
                </a:lnTo>
                <a:lnTo>
                  <a:pt x="2" y="8"/>
                </a:lnTo>
                <a:lnTo>
                  <a:pt x="0" y="6"/>
                </a:lnTo>
                <a:lnTo>
                  <a:pt x="2" y="3"/>
                </a:lnTo>
                <a:lnTo>
                  <a:pt x="2" y="2"/>
                </a:lnTo>
                <a:lnTo>
                  <a:pt x="4" y="2"/>
                </a:lnTo>
                <a:lnTo>
                  <a:pt x="5" y="0"/>
                </a:lnTo>
                <a:lnTo>
                  <a:pt x="7" y="0"/>
                </a:lnTo>
                <a:lnTo>
                  <a:pt x="10" y="2"/>
                </a:lnTo>
                <a:lnTo>
                  <a:pt x="10" y="2"/>
                </a:lnTo>
                <a:close/>
                <a:moveTo>
                  <a:pt x="450" y="324"/>
                </a:moveTo>
                <a:lnTo>
                  <a:pt x="487" y="405"/>
                </a:lnTo>
                <a:lnTo>
                  <a:pt x="399" y="386"/>
                </a:lnTo>
                <a:lnTo>
                  <a:pt x="450" y="324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4227513" y="4151313"/>
            <a:ext cx="9826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 b="1">
                <a:solidFill>
                  <a:srgbClr val="000000"/>
                </a:solidFill>
              </a:rPr>
              <a:t>Lognormal</a:t>
            </a:r>
            <a:endParaRPr lang="en-US" b="1"/>
          </a:p>
        </p:txBody>
      </p:sp>
      <p:pic>
        <p:nvPicPr>
          <p:cNvPr id="14" name="Picture 48" descr="panama_blowouts0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937626"/>
            <a:ext cx="2667000" cy="256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6513513" y="4227513"/>
            <a:ext cx="2020887" cy="274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dirty="0" err="1"/>
              <a:t>Volkov</a:t>
            </a:r>
            <a:r>
              <a:rPr lang="en-US" sz="1200" b="1" dirty="0"/>
              <a:t> et al. 2004, Nature</a:t>
            </a:r>
          </a:p>
        </p:txBody>
      </p:sp>
    </p:spTree>
    <p:extLst>
      <p:ext uri="{BB962C8B-B14F-4D97-AF65-F5344CB8AC3E}">
        <p14:creationId xmlns:p14="http://schemas.microsoft.com/office/powerpoint/2010/main" val="378827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4" descr="k710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282" y="533901"/>
            <a:ext cx="627319" cy="96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2" descr="http://ecx.images-amazon.com/images/I/41O9TdBOJZL._SY344_BO1,204,203,200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0538" y="566767"/>
            <a:ext cx="700197" cy="105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91989" y="82346"/>
            <a:ext cx="5334987" cy="461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99" b="1" dirty="0"/>
              <a:t>Niche vs. Neutral—what’s the evidence?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3576293" y="631071"/>
            <a:ext cx="310315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160" b="1" i="1">
                <a:solidFill>
                  <a:schemeClr val="accent1"/>
                </a:solidFill>
              </a:rPr>
              <a:t>Somewhere in the middle</a:t>
            </a:r>
          </a:p>
          <a:p>
            <a:pPr algn="ctr"/>
            <a:r>
              <a:rPr lang="en-US" altLang="en-US" sz="2160" b="1" i="1">
                <a:solidFill>
                  <a:schemeClr val="accent1"/>
                </a:solidFill>
              </a:rPr>
              <a:t>(Synthesis v.1)</a:t>
            </a:r>
          </a:p>
        </p:txBody>
      </p:sp>
      <p:pic>
        <p:nvPicPr>
          <p:cNvPr id="34822" name="Picture 7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7734" y="2291538"/>
            <a:ext cx="330093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TextBox 1"/>
          <p:cNvSpPr txBox="1">
            <a:spLocks noChangeArrowheads="1"/>
          </p:cNvSpPr>
          <p:nvPr/>
        </p:nvSpPr>
        <p:spPr bwMode="auto">
          <a:xfrm>
            <a:off x="7849351" y="1438441"/>
            <a:ext cx="1037463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0" b="1" i="1"/>
              <a:t>Pure Neutral</a:t>
            </a:r>
          </a:p>
        </p:txBody>
      </p:sp>
      <p:sp>
        <p:nvSpPr>
          <p:cNvPr id="32776" name="TextBox 156"/>
          <p:cNvSpPr txBox="1">
            <a:spLocks noChangeArrowheads="1"/>
          </p:cNvSpPr>
          <p:nvPr/>
        </p:nvSpPr>
        <p:spPr bwMode="auto">
          <a:xfrm>
            <a:off x="1744777" y="1581338"/>
            <a:ext cx="906017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0" b="1" i="1"/>
              <a:t>Pure Niche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301515" y="2362987"/>
            <a:ext cx="1165255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0" b="1" i="1" dirty="0"/>
              <a:t>Early 2000s</a:t>
            </a:r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r>
              <a:rPr lang="en-US" altLang="en-US" sz="1620" b="1" i="1" dirty="0"/>
              <a:t>2005-2010</a:t>
            </a:r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r>
              <a:rPr lang="en-US" altLang="en-US" sz="1620" b="1" i="1" dirty="0"/>
              <a:t>2010-2015</a:t>
            </a:r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r>
              <a:rPr lang="en-US" altLang="en-US" sz="1620" b="1" i="1" dirty="0"/>
              <a:t>Today</a:t>
            </a:r>
          </a:p>
        </p:txBody>
      </p:sp>
      <p:pic>
        <p:nvPicPr>
          <p:cNvPr id="34826" name="Picture 15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523" y="2311544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5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0735" y="2495881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5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7900" y="2288681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6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2232" y="2617345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6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6586" y="2820259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6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6338" y="2623061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16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2201" y="2665929"/>
            <a:ext cx="330092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16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3615" y="2267245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16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6586" y="2271533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16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7852" y="2718801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16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7919" y="2960298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7" name="Picture 16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2385" y="2291538"/>
            <a:ext cx="331522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8" name="Picture 16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6288" y="2937435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9" name="Picture 17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6116" y="5045170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0" name="Picture 17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0355" y="3267527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17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898" y="4762233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2" name="Picture 17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815" y="3413282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3" name="Picture 17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2772" y="4652202"/>
            <a:ext cx="330093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4" name="Picture 17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8774" y="4147775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5" name="Picture 17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0991" y="3710508"/>
            <a:ext cx="330093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6" name="Picture 17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7928" y="3566183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7" name="Picture 17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112" y="2718801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8" name="Picture 17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665" y="3401851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9" name="Picture 18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3587" y="4300675"/>
            <a:ext cx="330092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0" name="Picture 18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7945" y="3466154"/>
            <a:ext cx="330093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1" name="Picture 18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2158" y="3874841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2" name="Picture 18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2251" y="4482154"/>
            <a:ext cx="330093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3" name="Picture 18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523" y="2898852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4" name="Picture 18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9675" y="4482154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5" name="Picture 18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576" y="3994875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6" name="Picture 18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6206" y="2290109"/>
            <a:ext cx="330093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7" name="Picture 18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4350" y="3836258"/>
            <a:ext cx="330093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8" name="Picture 18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2828" y="5005159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9" name="Picture 19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4226" y="3566183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0" name="Picture 19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805" y="5005159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1" name="Picture 19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8642" y="3466154"/>
            <a:ext cx="330092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2" name="Picture 19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1407" y="3703364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3" name="Picture 19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6738" y="4032028"/>
            <a:ext cx="330092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4" name="Picture 19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943" y="4204934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5" name="Picture 19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4606" y="3899133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6" name="Picture 19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4473" y="4482154"/>
            <a:ext cx="330093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7" name="Picture 19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2679" y="4572180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8" name="Picture 19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1444" y="4276382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9" name="Picture 20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9748" y="3767667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70" name="Picture 20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8589" y="3840546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71" name="Picture 20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2436" y="5513872"/>
            <a:ext cx="1737632" cy="114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72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943" y="5525304"/>
            <a:ext cx="1621884" cy="111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5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304800"/>
            <a:ext cx="670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What influences </a:t>
            </a:r>
            <a:r>
              <a:rPr lang="en-US" sz="2000" b="1" dirty="0" smtClean="0"/>
              <a:t>spatial aggregation</a:t>
            </a:r>
            <a:r>
              <a:rPr lang="en-US" sz="2000" b="1" dirty="0"/>
              <a:t>?  How do we quantify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838200"/>
            <a:ext cx="5588914" cy="59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37702"/>
            <a:ext cx="5312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Whittaker’s concept of </a:t>
            </a:r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103" y="1828800"/>
            <a:ext cx="810798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2003274"/>
            <a:ext cx="280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Siskiyou Mountains, Oregon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00600" y="3352800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Santa Catalina Mountains, Arizona</a:t>
            </a:r>
            <a:endParaRPr lang="en-US" dirty="0"/>
          </a:p>
        </p:txBody>
      </p:sp>
      <p:cxnSp>
        <p:nvCxnSpPr>
          <p:cNvPr id="8" name="Straight Arrow Connector 7"/>
          <p:cNvCxnSpPr>
            <a:stCxn id="10" idx="2"/>
          </p:cNvCxnSpPr>
          <p:nvPr/>
        </p:nvCxnSpPr>
        <p:spPr>
          <a:xfrm>
            <a:off x="3865697" y="1822704"/>
            <a:ext cx="131896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30793" y="1422594"/>
            <a:ext cx="186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</a:rPr>
              <a:t>Low </a:t>
            </a:r>
            <a:r>
              <a:rPr lang="en-US" sz="2000" b="1" dirty="0">
                <a:solidFill>
                  <a:schemeClr val="accent1"/>
                </a:solidFill>
                <a:latin typeface="Symbol" panose="05050102010706020507" pitchFamily="18" charset="2"/>
              </a:rPr>
              <a:t>b</a:t>
            </a:r>
            <a:r>
              <a:rPr lang="en-US" sz="2000" b="1" dirty="0">
                <a:solidFill>
                  <a:schemeClr val="accent1"/>
                </a:solidFill>
              </a:rPr>
              <a:t>-diversity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0200" y="5477256"/>
            <a:ext cx="1916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High </a:t>
            </a:r>
            <a:r>
              <a:rPr lang="en-US" sz="2000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r>
              <a:rPr lang="en-US" sz="2000" b="1" dirty="0" smtClean="0">
                <a:solidFill>
                  <a:srgbClr val="FF0000"/>
                </a:solidFill>
              </a:rPr>
              <a:t>-diversity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62200" y="4948430"/>
            <a:ext cx="272603" cy="614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4299" y="6148072"/>
            <a:ext cx="5554726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A deterministic “niche-based” perspective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997" y="1547951"/>
            <a:ext cx="5657425" cy="4250970"/>
          </a:xfrm>
          <a:prstGeom prst="rect">
            <a:avLst/>
          </a:prstGeom>
          <a:solidFill>
            <a:schemeClr val="bg1">
              <a:alpha val="26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1963215" y="913505"/>
            <a:ext cx="542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..There is a long history of trying to quantify </a:t>
            </a:r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dirty="0"/>
              <a:t>-diversity</a:t>
            </a:r>
          </a:p>
        </p:txBody>
      </p:sp>
      <p:sp>
        <p:nvSpPr>
          <p:cNvPr id="5" name="Rectangle 4"/>
          <p:cNvSpPr/>
          <p:nvPr/>
        </p:nvSpPr>
        <p:spPr>
          <a:xfrm rot="1875295">
            <a:off x="2291512" y="4255240"/>
            <a:ext cx="894113" cy="79438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9</a:t>
            </a:r>
            <a:endParaRPr lang="en-US" sz="1350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875295">
            <a:off x="2553102" y="2470696"/>
            <a:ext cx="322483" cy="23970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10</a:t>
            </a:r>
            <a:endParaRPr lang="en-US" sz="1350" dirty="0"/>
          </a:p>
        </p:txBody>
      </p:sp>
      <p:sp>
        <p:nvSpPr>
          <p:cNvPr id="7" name="Rectangle 6"/>
          <p:cNvSpPr/>
          <p:nvPr/>
        </p:nvSpPr>
        <p:spPr>
          <a:xfrm rot="1875295">
            <a:off x="5936705" y="3820132"/>
            <a:ext cx="894113" cy="79438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5</a:t>
            </a:r>
            <a:endParaRPr lang="en-US" sz="1350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875295">
            <a:off x="5866215" y="2990182"/>
            <a:ext cx="409169" cy="28438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 rot="1875295" flipH="1">
            <a:off x="2977828" y="3265316"/>
            <a:ext cx="394955" cy="35510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11</a:t>
            </a:r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 rot="1875295">
            <a:off x="4750447" y="2491597"/>
            <a:ext cx="231255" cy="19390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6695" y="4298751"/>
            <a:ext cx="13939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1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36527" y="4686302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224681" y="4527205"/>
            <a:ext cx="737310" cy="196208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17587" y="2738685"/>
            <a:ext cx="13939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1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350168" y="3019084"/>
            <a:ext cx="445337" cy="104756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rot="419030">
            <a:off x="1716018" y="2023659"/>
            <a:ext cx="5245460" cy="3763618"/>
          </a:xfrm>
          <a:prstGeom prst="ellipse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/>
          <p:cNvSpPr txBox="1"/>
          <p:nvPr/>
        </p:nvSpPr>
        <p:spPr>
          <a:xfrm>
            <a:off x="3441626" y="1692904"/>
            <a:ext cx="18347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sz="2100" b="1" dirty="0">
                <a:solidFill>
                  <a:schemeClr val="bg1"/>
                </a:solidFill>
              </a:rPr>
              <a:t>-diversity (21)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527" y="1519837"/>
            <a:ext cx="5660627" cy="430719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604694" y="1482156"/>
            <a:ext cx="1532792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Symbol" panose="05050102010706020507" pitchFamily="18" charset="2"/>
              </a:rPr>
              <a:t>a</a:t>
            </a:r>
            <a:r>
              <a:rPr lang="en-US" sz="3600" b="1" dirty="0">
                <a:solidFill>
                  <a:srgbClr val="C00000"/>
                </a:solidFill>
                <a:latin typeface="Symbol" panose="05050102010706020507" pitchFamily="18" charset="2"/>
              </a:rPr>
              <a:t> b</a:t>
            </a:r>
            <a:r>
              <a:rPr lang="en-US" sz="3600" b="1" dirty="0">
                <a:latin typeface="Symbol" panose="05050102010706020507" pitchFamily="18" charset="2"/>
              </a:rPr>
              <a:t> = g</a:t>
            </a:r>
          </a:p>
          <a:p>
            <a:pPr marL="428625" indent="-428625">
              <a:buFont typeface="Symbol" panose="05050102010706020507" pitchFamily="18" charset="2"/>
              <a:buChar char="a"/>
            </a:pPr>
            <a:endParaRPr lang="en-US" sz="2700" b="1" dirty="0">
              <a:latin typeface="Symbol" panose="05050102010706020507" pitchFamily="18" charset="2"/>
            </a:endParaRPr>
          </a:p>
          <a:p>
            <a:r>
              <a:rPr lang="en-US" sz="3600" b="1" dirty="0">
                <a:solidFill>
                  <a:srgbClr val="C00000"/>
                </a:solidFill>
                <a:latin typeface="Symbol" panose="05050102010706020507" pitchFamily="18" charset="2"/>
              </a:rPr>
              <a:t>b</a:t>
            </a:r>
            <a:r>
              <a:rPr lang="en-US" sz="3600" b="1" dirty="0">
                <a:latin typeface="Symbol" panose="05050102010706020507" pitchFamily="18" charset="2"/>
              </a:rPr>
              <a:t> = g/a</a:t>
            </a:r>
          </a:p>
          <a:p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5609117" y="2982916"/>
            <a:ext cx="3429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36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642938" indent="-642938">
              <a:buFont typeface="Symbol" panose="05050102010706020507" pitchFamily="18" charset="2"/>
              <a:buChar char="b"/>
            </a:pPr>
            <a:r>
              <a:rPr lang="en-US" sz="3600" b="1" dirty="0">
                <a:solidFill>
                  <a:srgbClr val="0070C0"/>
                </a:solidFill>
                <a:latin typeface="Symbol" panose="05050102010706020507" pitchFamily="18" charset="2"/>
              </a:rPr>
              <a:t>= </a:t>
            </a:r>
            <a:r>
              <a:rPr lang="en-US" sz="3600" b="1" dirty="0">
                <a:solidFill>
                  <a:srgbClr val="0070C0"/>
                </a:solidFill>
              </a:rPr>
              <a:t>21 / 7</a:t>
            </a:r>
            <a:r>
              <a:rPr lang="en-US" sz="3600" b="1" dirty="0">
                <a:solidFill>
                  <a:srgbClr val="0070C0"/>
                </a:solidFill>
                <a:latin typeface="Symbol" panose="05050102010706020507" pitchFamily="18" charset="2"/>
              </a:rPr>
              <a:t/>
            </a:r>
            <a:br>
              <a:rPr lang="en-US" sz="3600" b="1" dirty="0">
                <a:solidFill>
                  <a:srgbClr val="0070C0"/>
                </a:solidFill>
                <a:latin typeface="Symbol" panose="05050102010706020507" pitchFamily="18" charset="2"/>
              </a:rPr>
            </a:br>
            <a:endParaRPr lang="en-US" sz="36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642938" indent="-642938">
              <a:buFont typeface="Symbol" panose="05050102010706020507" pitchFamily="18" charset="2"/>
              <a:buChar char="b"/>
            </a:pPr>
            <a:r>
              <a:rPr lang="en-US" sz="3600" b="1" dirty="0">
                <a:solidFill>
                  <a:srgbClr val="0070C0"/>
                </a:solidFill>
                <a:latin typeface="Symbol" panose="05050102010706020507" pitchFamily="18" charset="2"/>
              </a:rPr>
              <a:t>= 3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555" y="6146247"/>
            <a:ext cx="56923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latin typeface="Symbol" panose="05050102010706020507" pitchFamily="18" charset="2"/>
              </a:rPr>
              <a:t>b</a:t>
            </a:r>
            <a:r>
              <a:rPr lang="en-US" sz="2100" b="1" dirty="0"/>
              <a:t>-diversity is a scalar from local (</a:t>
            </a:r>
            <a:r>
              <a:rPr lang="en-US" sz="2100" b="1" dirty="0">
                <a:latin typeface="Symbol" panose="05050102010706020507" pitchFamily="18" charset="2"/>
              </a:rPr>
              <a:t>a</a:t>
            </a:r>
            <a:r>
              <a:rPr lang="en-US" sz="2100" b="1" dirty="0"/>
              <a:t>) to regional (</a:t>
            </a:r>
            <a:r>
              <a:rPr lang="en-US" sz="2100" b="1" dirty="0">
                <a:latin typeface="Symbol" panose="05050102010706020507" pitchFamily="18" charset="2"/>
              </a:rPr>
              <a:t>g</a:t>
            </a:r>
            <a:r>
              <a:rPr lang="en-US" sz="21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141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25 -3.703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20" grpId="0"/>
      <p:bldP spid="20" grpId="1"/>
      <p:bldP spid="28" grpId="0" animBg="1"/>
      <p:bldP spid="28" grpId="1" animBg="1"/>
      <p:bldP spid="30" grpId="0"/>
      <p:bldP spid="30" grpId="1"/>
      <p:bldP spid="32" grpId="0" build="p"/>
      <p:bldP spid="2" grpId="0" build="p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265442"/>
            <a:ext cx="5991225" cy="4517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6248400"/>
            <a:ext cx="484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Anderson, Crist, Chase, et al. 2011 Ecology Letters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9800" y="356301"/>
            <a:ext cx="4911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</a:t>
            </a:r>
            <a:r>
              <a:rPr lang="en-US" sz="2400" b="1" dirty="0" smtClean="0">
                <a:latin typeface="Symbol" panose="05050102010706020507" pitchFamily="18" charset="2"/>
              </a:rPr>
              <a:t>b</a:t>
            </a:r>
            <a:r>
              <a:rPr lang="en-US" sz="2400" b="1" dirty="0" smtClean="0"/>
              <a:t>-diversity concept through time</a:t>
            </a:r>
            <a:endParaRPr lang="en-US" sz="24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600407" y="4275765"/>
            <a:ext cx="1336007" cy="40865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048000" y="3048000"/>
            <a:ext cx="1786964" cy="1888945"/>
            <a:chOff x="6186215" y="2173796"/>
            <a:chExt cx="3432546" cy="4054647"/>
          </a:xfrm>
        </p:grpSpPr>
        <p:pic>
          <p:nvPicPr>
            <p:cNvPr id="21" name="Picture 7" descr="k710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946" y="2173796"/>
              <a:ext cx="2558529" cy="395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6186215" y="5501732"/>
              <a:ext cx="3432546" cy="726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’10,000 + citations’</a:t>
              </a:r>
              <a:endParaRPr lang="en-US" sz="16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915" y="949131"/>
            <a:ext cx="3654531" cy="178338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824203" y="1826960"/>
            <a:ext cx="2493243" cy="891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038600" y="1813099"/>
            <a:ext cx="17330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‘5000 +</a:t>
            </a:r>
            <a:r>
              <a:rPr lang="en-US" dirty="0"/>
              <a:t>c</a:t>
            </a:r>
            <a:r>
              <a:rPr lang="en-US" dirty="0" smtClean="0"/>
              <a:t>itations’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7" idx="3"/>
          </p:cNvCxnSpPr>
          <p:nvPr/>
        </p:nvCxnSpPr>
        <p:spPr>
          <a:xfrm>
            <a:off x="5681870" y="1997765"/>
            <a:ext cx="780759" cy="18122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07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915170" y="2986859"/>
            <a:ext cx="29374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Community/</a:t>
            </a:r>
            <a:r>
              <a:rPr lang="en-US" sz="1350" dirty="0" err="1"/>
              <a:t>Metacommunity</a:t>
            </a:r>
            <a:endParaRPr lang="en-US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Coexistence/Assembly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Richness/diversity/Evenness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Scale and Beta-Diversity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Change through time (stability)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Food Webs and trophic structure (also mutualisms)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Biodiversity and ecosystem functioning (BEF)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Ecosystem fluxes and cycles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7130" y="451384"/>
            <a:ext cx="210842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Organism/individual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Fitness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Behavior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Physiology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Etcetera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28" name="TextBox 27"/>
          <p:cNvSpPr txBox="1"/>
          <p:nvPr/>
        </p:nvSpPr>
        <p:spPr>
          <a:xfrm>
            <a:off x="6691105" y="1672321"/>
            <a:ext cx="19966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Population/ </a:t>
            </a:r>
            <a:r>
              <a:rPr lang="en-US" sz="1350" dirty="0" err="1"/>
              <a:t>Metapopulation</a:t>
            </a:r>
            <a:endParaRPr lang="en-US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Abundance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Growth/dynamics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Distribution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28370">
            <a:off x="1209142" y="3705341"/>
            <a:ext cx="473456" cy="399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590" y="4232379"/>
            <a:ext cx="439817" cy="371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730" y="3450179"/>
            <a:ext cx="419491" cy="187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40" y="2947183"/>
            <a:ext cx="421175" cy="4686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459" y="3918221"/>
            <a:ext cx="339372" cy="2653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630" y="4888867"/>
            <a:ext cx="530372" cy="4773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51" y="5383180"/>
            <a:ext cx="643547" cy="4517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53" y="4101987"/>
            <a:ext cx="577648" cy="5776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310" y="3011149"/>
            <a:ext cx="646743" cy="6467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11" y="3784193"/>
            <a:ext cx="390607" cy="3906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612" y="4020879"/>
            <a:ext cx="504583" cy="5045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0163">
            <a:off x="1873575" y="3066975"/>
            <a:ext cx="546539" cy="54653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389" y="4984761"/>
            <a:ext cx="270686" cy="5148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541" y="4934969"/>
            <a:ext cx="388438" cy="3884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833" y="5392266"/>
            <a:ext cx="346097" cy="5553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432" y="5392266"/>
            <a:ext cx="312033" cy="5006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52" y="4916092"/>
            <a:ext cx="407934" cy="3671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0668" y="1938103"/>
            <a:ext cx="1076957" cy="4356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51" y="1147657"/>
            <a:ext cx="805736" cy="4729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390" y="2246561"/>
            <a:ext cx="860165" cy="5100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0045" y="1138961"/>
            <a:ext cx="805736" cy="4729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13756" y="1941870"/>
            <a:ext cx="856019" cy="5025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258" y="1566956"/>
            <a:ext cx="707273" cy="53988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11546" y="948690"/>
            <a:ext cx="4513217" cy="50520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621790" y="1900702"/>
            <a:ext cx="437045" cy="4370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18654" y="2606644"/>
            <a:ext cx="437045" cy="43704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628913" y="3409582"/>
            <a:ext cx="437045" cy="4370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6771" y="4284191"/>
            <a:ext cx="437045" cy="43704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91800" y="5148291"/>
            <a:ext cx="516973" cy="51697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68248" y="1065646"/>
            <a:ext cx="437045" cy="4370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9828" y="4385882"/>
            <a:ext cx="439817" cy="3715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967" y="3603681"/>
            <a:ext cx="419491" cy="18702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977" y="3100686"/>
            <a:ext cx="421175" cy="46863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025" y="3705284"/>
            <a:ext cx="339372" cy="26534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979" y="5282698"/>
            <a:ext cx="530372" cy="47733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437" y="5310370"/>
            <a:ext cx="643547" cy="45173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1547" y="3164651"/>
            <a:ext cx="646743" cy="64674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968" y="4098231"/>
            <a:ext cx="504583" cy="50458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8658" y="5252268"/>
            <a:ext cx="270686" cy="5148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83" y="5011137"/>
            <a:ext cx="388438" cy="38843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918" y="4650036"/>
            <a:ext cx="346097" cy="55531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390" y="5259370"/>
            <a:ext cx="312033" cy="50066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436" y="4916692"/>
            <a:ext cx="407934" cy="3671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353068" y="1671151"/>
            <a:ext cx="1076957" cy="43569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687" y="1075028"/>
            <a:ext cx="805736" cy="47299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918" y="2322493"/>
            <a:ext cx="707273" cy="53988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47615" y="1273710"/>
            <a:ext cx="742727" cy="30047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312" y="3717868"/>
            <a:ext cx="421175" cy="46863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0234" y="2833719"/>
            <a:ext cx="421175" cy="46863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4593" y="4038046"/>
            <a:ext cx="421175" cy="46863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049" y="3179240"/>
            <a:ext cx="421175" cy="46863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981" y="3832885"/>
            <a:ext cx="339372" cy="265346"/>
          </a:xfrm>
          <a:prstGeom prst="rect">
            <a:avLst/>
          </a:prstGeom>
        </p:spPr>
      </p:pic>
      <p:sp>
        <p:nvSpPr>
          <p:cNvPr id="89" name="Right Arrow 88"/>
          <p:cNvSpPr/>
          <p:nvPr/>
        </p:nvSpPr>
        <p:spPr>
          <a:xfrm rot="2575166">
            <a:off x="771128" y="3367957"/>
            <a:ext cx="4431639" cy="1074740"/>
          </a:xfrm>
          <a:prstGeom prst="rightArrow">
            <a:avLst/>
          </a:prstGeom>
          <a:solidFill>
            <a:srgbClr val="7030A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Time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875464" y="2924715"/>
            <a:ext cx="1594311" cy="1690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Rectangle 91"/>
          <p:cNvSpPr/>
          <p:nvPr/>
        </p:nvSpPr>
        <p:spPr>
          <a:xfrm>
            <a:off x="870340" y="1064538"/>
            <a:ext cx="1578795" cy="1690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396423" y="1982981"/>
            <a:ext cx="742727" cy="30047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207" y="3526080"/>
            <a:ext cx="504583" cy="504583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905201" y="4863617"/>
            <a:ext cx="1574051" cy="1097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Curved Up Arrow 1"/>
          <p:cNvSpPr/>
          <p:nvPr/>
        </p:nvSpPr>
        <p:spPr>
          <a:xfrm>
            <a:off x="428236" y="3721937"/>
            <a:ext cx="5834762" cy="28572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9981" y="3707450"/>
            <a:ext cx="9649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Energy, Nutrients, water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155488" y="3949067"/>
            <a:ext cx="9649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Energy, Nutrients, water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210862" y="3043689"/>
            <a:ext cx="2470653" cy="802938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Oval 4"/>
          <p:cNvSpPr>
            <a:spLocks noChangeArrowheads="1"/>
          </p:cNvSpPr>
          <p:nvPr/>
        </p:nvSpPr>
        <p:spPr bwMode="auto">
          <a:xfrm>
            <a:off x="6553200" y="1295400"/>
            <a:ext cx="1143000" cy="1219200"/>
          </a:xfrm>
          <a:prstGeom prst="ellipse">
            <a:avLst/>
          </a:prstGeom>
          <a:solidFill>
            <a:srgbClr val="003300">
              <a:alpha val="47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Oval 6"/>
          <p:cNvSpPr>
            <a:spLocks noChangeArrowheads="1"/>
          </p:cNvSpPr>
          <p:nvPr/>
        </p:nvSpPr>
        <p:spPr bwMode="auto">
          <a:xfrm>
            <a:off x="7391400" y="2362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6" name="Oval 8"/>
          <p:cNvSpPr>
            <a:spLocks noChangeArrowheads="1"/>
          </p:cNvSpPr>
          <p:nvPr/>
        </p:nvSpPr>
        <p:spPr bwMode="auto">
          <a:xfrm>
            <a:off x="5867400" y="2362200"/>
            <a:ext cx="1143000" cy="121920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228600" y="255886"/>
            <a:ext cx="8843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b="1" dirty="0"/>
              <a:t>Using </a:t>
            </a:r>
            <a:r>
              <a:rPr lang="en-US" sz="2400" b="1" dirty="0">
                <a:latin typeface="Symbol" pitchFamily="18" charset="2"/>
              </a:rPr>
              <a:t>b</a:t>
            </a:r>
            <a:r>
              <a:rPr lang="en-US" sz="2400" b="1" dirty="0"/>
              <a:t>-diversity to Disentangle Niche vs. </a:t>
            </a:r>
            <a:r>
              <a:rPr lang="en-US" sz="2400" b="1" dirty="0" smtClean="0"/>
              <a:t>Drift/Dispersal Limitation </a:t>
            </a:r>
            <a:endParaRPr lang="en-US" sz="2400" b="1" dirty="0"/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0" y="3733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28" name="Text Box 20"/>
          <p:cNvSpPr txBox="1">
            <a:spLocks noChangeArrowheads="1"/>
          </p:cNvSpPr>
          <p:nvPr/>
        </p:nvSpPr>
        <p:spPr bwMode="auto">
          <a:xfrm>
            <a:off x="228600" y="1924050"/>
            <a:ext cx="1371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/>
              <a:t>A B C D E </a:t>
            </a:r>
          </a:p>
          <a:p>
            <a:pPr algn="l"/>
            <a:r>
              <a:rPr lang="en-US" i="1"/>
              <a:t>F G H I J</a:t>
            </a:r>
          </a:p>
        </p:txBody>
      </p:sp>
      <p:sp>
        <p:nvSpPr>
          <p:cNvPr id="94229" name="Line 21"/>
          <p:cNvSpPr>
            <a:spLocks noChangeShapeType="1"/>
          </p:cNvSpPr>
          <p:nvPr/>
        </p:nvSpPr>
        <p:spPr bwMode="auto">
          <a:xfrm flipV="1">
            <a:off x="1752600" y="2209800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0" name="Text Box 22"/>
          <p:cNvSpPr txBox="1">
            <a:spLocks noChangeArrowheads="1"/>
          </p:cNvSpPr>
          <p:nvPr/>
        </p:nvSpPr>
        <p:spPr bwMode="auto">
          <a:xfrm>
            <a:off x="2320925" y="1768475"/>
            <a:ext cx="248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Species Sorting</a:t>
            </a:r>
          </a:p>
          <a:p>
            <a:r>
              <a:rPr lang="en-US" sz="2400">
                <a:solidFill>
                  <a:srgbClr val="0000CC"/>
                </a:solidFill>
              </a:rPr>
              <a:t>(Niche)</a:t>
            </a:r>
          </a:p>
        </p:txBody>
      </p:sp>
      <p:sp>
        <p:nvSpPr>
          <p:cNvPr id="94233" name="Text Box 25"/>
          <p:cNvSpPr txBox="1">
            <a:spLocks noChangeArrowheads="1"/>
          </p:cNvSpPr>
          <p:nvPr/>
        </p:nvSpPr>
        <p:spPr bwMode="auto">
          <a:xfrm>
            <a:off x="228600" y="5105400"/>
            <a:ext cx="1371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/>
              <a:t>A B C D E </a:t>
            </a:r>
          </a:p>
          <a:p>
            <a:pPr algn="l"/>
            <a:r>
              <a:rPr lang="en-US" i="1"/>
              <a:t>F G H I J</a:t>
            </a:r>
          </a:p>
        </p:txBody>
      </p:sp>
      <p:sp>
        <p:nvSpPr>
          <p:cNvPr id="94237" name="Freeform 29"/>
          <p:cNvSpPr>
            <a:spLocks/>
          </p:cNvSpPr>
          <p:nvPr/>
        </p:nvSpPr>
        <p:spPr bwMode="auto">
          <a:xfrm>
            <a:off x="7753350" y="184785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8" name="Freeform 30"/>
          <p:cNvSpPr>
            <a:spLocks/>
          </p:cNvSpPr>
          <p:nvPr/>
        </p:nvSpPr>
        <p:spPr bwMode="auto">
          <a:xfrm rot="7934175">
            <a:off x="7010400" y="31242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9" name="Freeform 31"/>
          <p:cNvSpPr>
            <a:spLocks/>
          </p:cNvSpPr>
          <p:nvPr/>
        </p:nvSpPr>
        <p:spPr bwMode="auto">
          <a:xfrm rot="14544265">
            <a:off x="6172200" y="18288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0" name="Text Box 32"/>
          <p:cNvSpPr txBox="1">
            <a:spLocks noChangeArrowheads="1"/>
          </p:cNvSpPr>
          <p:nvPr/>
        </p:nvSpPr>
        <p:spPr bwMode="auto">
          <a:xfrm>
            <a:off x="79375" y="1103313"/>
            <a:ext cx="213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Regional Species </a:t>
            </a:r>
          </a:p>
          <a:p>
            <a:r>
              <a:rPr lang="en-US" i="1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94241" name="Text Box 33"/>
          <p:cNvSpPr txBox="1">
            <a:spLocks noChangeArrowheads="1"/>
          </p:cNvSpPr>
          <p:nvPr/>
        </p:nvSpPr>
        <p:spPr bwMode="auto">
          <a:xfrm>
            <a:off x="7994650" y="1524000"/>
            <a:ext cx="1123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b</a:t>
            </a:r>
            <a:r>
              <a:rPr lang="en-US"/>
              <a:t>-</a:t>
            </a:r>
          </a:p>
          <a:p>
            <a:r>
              <a:rPr lang="en-US"/>
              <a:t>diversity</a:t>
            </a:r>
          </a:p>
        </p:txBody>
      </p:sp>
      <p:sp>
        <p:nvSpPr>
          <p:cNvPr id="94242" name="Oval 34"/>
          <p:cNvSpPr>
            <a:spLocks noChangeArrowheads="1"/>
          </p:cNvSpPr>
          <p:nvPr/>
        </p:nvSpPr>
        <p:spPr bwMode="auto">
          <a:xfrm>
            <a:off x="6553200" y="43434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3" name="Oval 35"/>
          <p:cNvSpPr>
            <a:spLocks noChangeArrowheads="1"/>
          </p:cNvSpPr>
          <p:nvPr/>
        </p:nvSpPr>
        <p:spPr bwMode="auto">
          <a:xfrm>
            <a:off x="7391400" y="5410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4" name="Oval 36"/>
          <p:cNvSpPr>
            <a:spLocks noChangeArrowheads="1"/>
          </p:cNvSpPr>
          <p:nvPr/>
        </p:nvSpPr>
        <p:spPr bwMode="auto">
          <a:xfrm>
            <a:off x="5867400" y="5410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5" name="Freeform 37"/>
          <p:cNvSpPr>
            <a:spLocks/>
          </p:cNvSpPr>
          <p:nvPr/>
        </p:nvSpPr>
        <p:spPr bwMode="auto">
          <a:xfrm>
            <a:off x="7753350" y="489585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6" name="Freeform 38"/>
          <p:cNvSpPr>
            <a:spLocks/>
          </p:cNvSpPr>
          <p:nvPr/>
        </p:nvSpPr>
        <p:spPr bwMode="auto">
          <a:xfrm rot="7934175">
            <a:off x="7010400" y="61722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7" name="Freeform 39"/>
          <p:cNvSpPr>
            <a:spLocks/>
          </p:cNvSpPr>
          <p:nvPr/>
        </p:nvSpPr>
        <p:spPr bwMode="auto">
          <a:xfrm rot="14544265">
            <a:off x="6172200" y="48768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8" name="Text Box 40"/>
          <p:cNvSpPr txBox="1">
            <a:spLocks noChangeArrowheads="1"/>
          </p:cNvSpPr>
          <p:nvPr/>
        </p:nvSpPr>
        <p:spPr bwMode="auto">
          <a:xfrm>
            <a:off x="7994650" y="4572000"/>
            <a:ext cx="1123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b</a:t>
            </a:r>
            <a:r>
              <a:rPr lang="en-US"/>
              <a:t>-</a:t>
            </a:r>
          </a:p>
          <a:p>
            <a:r>
              <a:rPr lang="en-US"/>
              <a:t>diversity</a:t>
            </a:r>
          </a:p>
        </p:txBody>
      </p:sp>
      <p:sp>
        <p:nvSpPr>
          <p:cNvPr id="94249" name="Line 41"/>
          <p:cNvSpPr>
            <a:spLocks noChangeShapeType="1"/>
          </p:cNvSpPr>
          <p:nvPr/>
        </p:nvSpPr>
        <p:spPr bwMode="auto">
          <a:xfrm flipV="1">
            <a:off x="1752600" y="5410200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50" name="Text Box 42"/>
          <p:cNvSpPr txBox="1">
            <a:spLocks noChangeArrowheads="1"/>
          </p:cNvSpPr>
          <p:nvPr/>
        </p:nvSpPr>
        <p:spPr bwMode="auto">
          <a:xfrm>
            <a:off x="1963738" y="4968875"/>
            <a:ext cx="3200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Stochastic assembly</a:t>
            </a:r>
          </a:p>
          <a:p>
            <a:r>
              <a:rPr lang="en-US" sz="2400">
                <a:solidFill>
                  <a:srgbClr val="0000CC"/>
                </a:solidFill>
              </a:rPr>
              <a:t>(Drift)</a:t>
            </a:r>
          </a:p>
        </p:txBody>
      </p:sp>
      <p:sp>
        <p:nvSpPr>
          <p:cNvPr id="94251" name="Text Box 43"/>
          <p:cNvSpPr txBox="1">
            <a:spLocks noChangeArrowheads="1"/>
          </p:cNvSpPr>
          <p:nvPr/>
        </p:nvSpPr>
        <p:spPr bwMode="auto">
          <a:xfrm>
            <a:off x="76200" y="4311650"/>
            <a:ext cx="213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Regional Species </a:t>
            </a:r>
          </a:p>
          <a:p>
            <a:r>
              <a:rPr lang="en-US" i="1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94252" name="Text Box 44"/>
          <p:cNvSpPr txBox="1">
            <a:spLocks noChangeArrowheads="1"/>
          </p:cNvSpPr>
          <p:nvPr/>
        </p:nvSpPr>
        <p:spPr bwMode="auto">
          <a:xfrm>
            <a:off x="6629400" y="1733550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B C D</a:t>
            </a:r>
          </a:p>
        </p:txBody>
      </p:sp>
      <p:sp>
        <p:nvSpPr>
          <p:cNvPr id="94253" name="Text Box 45"/>
          <p:cNvSpPr txBox="1">
            <a:spLocks noChangeArrowheads="1"/>
          </p:cNvSpPr>
          <p:nvPr/>
        </p:nvSpPr>
        <p:spPr bwMode="auto">
          <a:xfrm>
            <a:off x="5924550" y="280035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D E F G</a:t>
            </a:r>
          </a:p>
        </p:txBody>
      </p:sp>
      <p:sp>
        <p:nvSpPr>
          <p:cNvPr id="94254" name="Text Box 46"/>
          <p:cNvSpPr txBox="1">
            <a:spLocks noChangeArrowheads="1"/>
          </p:cNvSpPr>
          <p:nvPr/>
        </p:nvSpPr>
        <p:spPr bwMode="auto">
          <a:xfrm>
            <a:off x="7486650" y="2800350"/>
            <a:ext cx="97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 H I J </a:t>
            </a:r>
          </a:p>
        </p:txBody>
      </p:sp>
      <p:sp>
        <p:nvSpPr>
          <p:cNvPr id="94258" name="Text Box 50"/>
          <p:cNvSpPr txBox="1">
            <a:spLocks noChangeArrowheads="1"/>
          </p:cNvSpPr>
          <p:nvPr/>
        </p:nvSpPr>
        <p:spPr bwMode="auto">
          <a:xfrm>
            <a:off x="7486650" y="5881688"/>
            <a:ext cx="97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 H I J </a:t>
            </a:r>
          </a:p>
        </p:txBody>
      </p:sp>
      <p:sp>
        <p:nvSpPr>
          <p:cNvPr id="94259" name="Text Box 51"/>
          <p:cNvSpPr txBox="1">
            <a:spLocks noChangeArrowheads="1"/>
          </p:cNvSpPr>
          <p:nvPr/>
        </p:nvSpPr>
        <p:spPr bwMode="auto">
          <a:xfrm>
            <a:off x="6629400" y="4814888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B C D</a:t>
            </a:r>
          </a:p>
        </p:txBody>
      </p:sp>
      <p:sp>
        <p:nvSpPr>
          <p:cNvPr id="94260" name="Text Box 52"/>
          <p:cNvSpPr txBox="1">
            <a:spLocks noChangeArrowheads="1"/>
          </p:cNvSpPr>
          <p:nvPr/>
        </p:nvSpPr>
        <p:spPr bwMode="auto">
          <a:xfrm>
            <a:off x="6000750" y="5881688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D E F G</a:t>
            </a:r>
          </a:p>
        </p:txBody>
      </p:sp>
    </p:spTree>
    <p:extLst>
      <p:ext uri="{BB962C8B-B14F-4D97-AF65-F5344CB8AC3E}">
        <p14:creationId xmlns:p14="http://schemas.microsoft.com/office/powerpoint/2010/main" val="115351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4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4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0" grpId="0"/>
      <p:bldP spid="94237" grpId="0" animBg="1"/>
      <p:bldP spid="94238" grpId="0" animBg="1"/>
      <p:bldP spid="94239" grpId="0" animBg="1"/>
      <p:bldP spid="94241" grpId="0"/>
      <p:bldP spid="94242" grpId="0" animBg="1"/>
      <p:bldP spid="94243" grpId="0" animBg="1"/>
      <p:bldP spid="94245" grpId="0" animBg="1"/>
      <p:bldP spid="94246" grpId="0" animBg="1"/>
      <p:bldP spid="94247" grpId="0" animBg="1"/>
      <p:bldP spid="94248" grpId="0"/>
      <p:bldP spid="94249" grpId="0" animBg="1"/>
      <p:bldP spid="94250" grpId="0"/>
      <p:bldP spid="94251" grpId="0"/>
      <p:bldP spid="94252" grpId="0"/>
      <p:bldP spid="94253" grpId="0"/>
      <p:bldP spid="94254" grpId="0"/>
      <p:bldP spid="94258" grpId="0"/>
      <p:bldP spid="94259" grpId="0"/>
      <p:bldP spid="942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447800" y="1531938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447800" y="3976688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5011738" y="1531938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011738" y="3976688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1816100" y="3438525"/>
            <a:ext cx="1525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Spatial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5380038" y="3438525"/>
            <a:ext cx="1525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Spatial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1371600" y="5927725"/>
            <a:ext cx="2270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Environmental gradient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5045075" y="5943600"/>
            <a:ext cx="2270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Environmental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5011738" y="4587875"/>
            <a:ext cx="2081212" cy="110013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1447800" y="2020888"/>
            <a:ext cx="2081213" cy="12223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>
            <a:off x="1447800" y="487680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5045075" y="251460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 rot="16200000">
            <a:off x="116484" y="3498334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1371600" y="1066800"/>
            <a:ext cx="20145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Neutral Model</a:t>
            </a:r>
            <a:endParaRPr lang="en-US" sz="240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5045075" y="1082675"/>
            <a:ext cx="17938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>
                <a:solidFill>
                  <a:schemeClr val="accent2"/>
                </a:solidFill>
              </a:rPr>
              <a:t>Niche Model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609600" y="300038"/>
            <a:ext cx="779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/>
              <a:t>Space vs. environment: What can </a:t>
            </a:r>
            <a:r>
              <a:rPr lang="en-US" sz="2400" b="1" dirty="0">
                <a:latin typeface="Symbol" pitchFamily="18" charset="2"/>
              </a:rPr>
              <a:t>b</a:t>
            </a:r>
            <a:r>
              <a:rPr lang="en-US" sz="2400" b="1" dirty="0"/>
              <a:t>-diversity tell us?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6934200" y="6477000"/>
            <a:ext cx="202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90099"/>
                </a:solidFill>
              </a:rPr>
              <a:t>Chase et al. 2005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 rot="16200000">
            <a:off x="3864138" y="3294695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0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32000"/>
            <a:ext cx="477606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0" y="5867400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Condit et al. 2001 Science</a:t>
            </a:r>
            <a:endParaRPr lang="en-US" b="1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048" y="514717"/>
            <a:ext cx="3148531" cy="599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99048" y="6488668"/>
            <a:ext cx="288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Tuomisto</a:t>
            </a:r>
            <a:r>
              <a:rPr lang="en-US" b="1" dirty="0" smtClean="0"/>
              <a:t> et al. 2003 Science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1999" y="683567"/>
            <a:ext cx="422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Beta diversity in tropical forests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1669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56061"/>
            <a:ext cx="6632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Partitioning the variation of </a:t>
            </a:r>
            <a:r>
              <a:rPr lang="en-US" sz="2800" b="1" dirty="0" smtClean="0">
                <a:latin typeface="Symbol" panose="05050102010706020507" pitchFamily="18" charset="2"/>
              </a:rPr>
              <a:t>b</a:t>
            </a:r>
            <a:r>
              <a:rPr lang="en-US" sz="2800" b="1" dirty="0" smtClean="0"/>
              <a:t>-diversity </a:t>
            </a:r>
          </a:p>
          <a:p>
            <a:r>
              <a:rPr lang="en-US" sz="2800" b="1" dirty="0" smtClean="0"/>
              <a:t>(Legendre, </a:t>
            </a:r>
            <a:r>
              <a:rPr lang="en-US" sz="2800" b="1" dirty="0" err="1" smtClean="0"/>
              <a:t>Borcard</a:t>
            </a:r>
            <a:r>
              <a:rPr lang="en-US" sz="2800" b="1" dirty="0" smtClean="0"/>
              <a:t>, Peres-Neto, et al).</a:t>
            </a:r>
            <a:endParaRPr lang="en-US" sz="28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1529329"/>
            <a:ext cx="8484792" cy="21557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600" y="1159997"/>
            <a:ext cx="208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b</a:t>
            </a:r>
            <a:r>
              <a:rPr lang="en-US" dirty="0"/>
              <a:t>-diversity structure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36786" y="1221316"/>
            <a:ext cx="32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Spatial/Environmental </a:t>
            </a:r>
            <a:r>
              <a:rPr lang="en-US" dirty="0" smtClean="0"/>
              <a:t> </a:t>
            </a:r>
            <a:r>
              <a:rPr lang="en-US" dirty="0"/>
              <a:t>structure</a:t>
            </a:r>
          </a:p>
        </p:txBody>
      </p:sp>
      <p:sp>
        <p:nvSpPr>
          <p:cNvPr id="15" name="Left-Right Arrow 14"/>
          <p:cNvSpPr/>
          <p:nvPr/>
        </p:nvSpPr>
        <p:spPr>
          <a:xfrm rot="1868720">
            <a:off x="1075613" y="2273182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236690">
            <a:off x="1075613" y="2240262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-Right Arrow 49"/>
          <p:cNvSpPr/>
          <p:nvPr/>
        </p:nvSpPr>
        <p:spPr>
          <a:xfrm rot="1868720">
            <a:off x="5746349" y="2394779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-Right Arrow 50"/>
          <p:cNvSpPr/>
          <p:nvPr/>
        </p:nvSpPr>
        <p:spPr>
          <a:xfrm rot="19236690">
            <a:off x="5746349" y="2361859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304" y="2321724"/>
            <a:ext cx="5808259" cy="28931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7940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3200400" y="589928"/>
            <a:ext cx="15716" cy="37976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3191828" y="4400550"/>
            <a:ext cx="3108960" cy="142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1471055" y="2354134"/>
            <a:ext cx="20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Variation explained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7498" y="987311"/>
            <a:ext cx="4074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0.6</a:t>
            </a:r>
          </a:p>
          <a:p>
            <a:endParaRPr lang="en-US" sz="1350" b="1" dirty="0"/>
          </a:p>
          <a:p>
            <a:endParaRPr lang="en-US" sz="1350" b="1" dirty="0"/>
          </a:p>
          <a:p>
            <a:endParaRPr lang="en-US" sz="1350" b="1" dirty="0"/>
          </a:p>
          <a:p>
            <a:endParaRPr lang="en-US" sz="1350" b="1" dirty="0"/>
          </a:p>
          <a:p>
            <a:r>
              <a:rPr lang="en-US" sz="1350" b="1" dirty="0"/>
              <a:t>0.4</a:t>
            </a:r>
          </a:p>
          <a:p>
            <a:endParaRPr lang="en-US" sz="1350" b="1" dirty="0"/>
          </a:p>
          <a:p>
            <a:endParaRPr lang="en-US" sz="1350" b="1" dirty="0"/>
          </a:p>
          <a:p>
            <a:endParaRPr lang="en-US" sz="1350" b="1" dirty="0"/>
          </a:p>
          <a:p>
            <a:endParaRPr lang="en-US" sz="1350" b="1" dirty="0"/>
          </a:p>
          <a:p>
            <a:r>
              <a:rPr lang="en-US" sz="1350" b="1" dirty="0"/>
              <a:t>0.2</a:t>
            </a:r>
          </a:p>
          <a:p>
            <a:endParaRPr lang="en-US" sz="1350" b="1" dirty="0"/>
          </a:p>
          <a:p>
            <a:endParaRPr lang="en-US" sz="1350" b="1" dirty="0"/>
          </a:p>
          <a:p>
            <a:endParaRPr lang="en-US" sz="1350" b="1" dirty="0"/>
          </a:p>
          <a:p>
            <a:endParaRPr lang="en-US" sz="1350" b="1" dirty="0"/>
          </a:p>
          <a:p>
            <a:r>
              <a:rPr lang="en-US" sz="1350" b="1" dirty="0"/>
              <a:t>0.0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208973" y="4226243"/>
            <a:ext cx="1200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208973" y="3191828"/>
            <a:ext cx="1200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200400" y="2197418"/>
            <a:ext cx="1200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211830" y="1117283"/>
            <a:ext cx="12001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68818" y="5007858"/>
            <a:ext cx="13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Component</a:t>
            </a:r>
          </a:p>
        </p:txBody>
      </p:sp>
      <p:cxnSp>
        <p:nvCxnSpPr>
          <p:cNvPr id="17" name="Straight Connector 16"/>
          <p:cNvCxnSpPr>
            <a:stCxn id="18" idx="1"/>
            <a:endCxn id="18" idx="3"/>
          </p:cNvCxnSpPr>
          <p:nvPr/>
        </p:nvCxnSpPr>
        <p:spPr>
          <a:xfrm>
            <a:off x="3543300" y="2001304"/>
            <a:ext cx="3771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43300" y="1705177"/>
            <a:ext cx="377190" cy="5922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731895" y="2297430"/>
            <a:ext cx="0" cy="4543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0"/>
          </p:cNvCxnSpPr>
          <p:nvPr/>
        </p:nvCxnSpPr>
        <p:spPr>
          <a:xfrm>
            <a:off x="3731895" y="1117283"/>
            <a:ext cx="0" cy="58789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20452" y="2751773"/>
            <a:ext cx="2314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20452" y="1108710"/>
            <a:ext cx="2314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697604" y="942974"/>
            <a:ext cx="68580" cy="685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/>
          <p:cNvSpPr/>
          <p:nvPr/>
        </p:nvSpPr>
        <p:spPr>
          <a:xfrm>
            <a:off x="3697604" y="685800"/>
            <a:ext cx="68580" cy="685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/>
          <p:cNvSpPr/>
          <p:nvPr/>
        </p:nvSpPr>
        <p:spPr>
          <a:xfrm>
            <a:off x="3697605" y="2959315"/>
            <a:ext cx="68580" cy="685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TextBox 40"/>
          <p:cNvSpPr txBox="1"/>
          <p:nvPr/>
        </p:nvSpPr>
        <p:spPr>
          <a:xfrm>
            <a:off x="3266022" y="4418208"/>
            <a:ext cx="107593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[E+S]</a:t>
            </a:r>
          </a:p>
          <a:p>
            <a:pPr algn="ctr"/>
            <a:r>
              <a:rPr lang="en-US" sz="1050" b="1" dirty="0"/>
              <a:t> Total Explained</a:t>
            </a:r>
          </a:p>
          <a:p>
            <a:pPr algn="ctr"/>
            <a:endParaRPr lang="en-US" sz="1050" b="1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275409" y="433442"/>
            <a:ext cx="0" cy="453276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50122" y="4244039"/>
            <a:ext cx="9380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050" b="1" dirty="0"/>
          </a:p>
          <a:p>
            <a:pPr algn="ctr"/>
            <a:r>
              <a:rPr lang="en-US" sz="1050" b="1" dirty="0"/>
              <a:t>[E|S]</a:t>
            </a:r>
          </a:p>
          <a:p>
            <a:pPr algn="ctr"/>
            <a:r>
              <a:rPr lang="en-US" sz="1050" b="1" dirty="0"/>
              <a:t> Environment</a:t>
            </a:r>
          </a:p>
        </p:txBody>
      </p:sp>
      <p:cxnSp>
        <p:nvCxnSpPr>
          <p:cNvPr id="58" name="Straight Connector 57"/>
          <p:cNvCxnSpPr>
            <a:stCxn id="59" idx="1"/>
            <a:endCxn id="59" idx="3"/>
          </p:cNvCxnSpPr>
          <p:nvPr/>
        </p:nvCxnSpPr>
        <p:spPr>
          <a:xfrm>
            <a:off x="4565957" y="2830670"/>
            <a:ext cx="3771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565957" y="2624736"/>
            <a:ext cx="377190" cy="4118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0" name="Straight Connector 59"/>
          <p:cNvCxnSpPr/>
          <p:nvPr/>
        </p:nvCxnSpPr>
        <p:spPr>
          <a:xfrm>
            <a:off x="4754552" y="3045853"/>
            <a:ext cx="0" cy="4543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120000">
            <a:off x="4741246" y="2125627"/>
            <a:ext cx="13307" cy="49910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638823" y="3500585"/>
            <a:ext cx="2314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633436" y="2125626"/>
            <a:ext cx="251787" cy="3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4719160" y="1577340"/>
            <a:ext cx="68580" cy="685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TextBox 69"/>
          <p:cNvSpPr txBox="1"/>
          <p:nvPr/>
        </p:nvSpPr>
        <p:spPr>
          <a:xfrm>
            <a:off x="5172934" y="4387131"/>
            <a:ext cx="5100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[S|E]</a:t>
            </a:r>
          </a:p>
          <a:p>
            <a:pPr algn="ctr"/>
            <a:r>
              <a:rPr lang="en-US" sz="1050" b="1" dirty="0"/>
              <a:t>Space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701319" y="4414838"/>
            <a:ext cx="7152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[E with S]</a:t>
            </a:r>
          </a:p>
        </p:txBody>
      </p:sp>
      <p:sp>
        <p:nvSpPr>
          <p:cNvPr id="80" name="Oval 79"/>
          <p:cNvSpPr/>
          <p:nvPr/>
        </p:nvSpPr>
        <p:spPr>
          <a:xfrm>
            <a:off x="4719160" y="1783080"/>
            <a:ext cx="68580" cy="685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2" name="Straight Connector 81"/>
          <p:cNvCxnSpPr/>
          <p:nvPr/>
        </p:nvCxnSpPr>
        <p:spPr>
          <a:xfrm>
            <a:off x="5195985" y="3086100"/>
            <a:ext cx="3771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5195985" y="2871150"/>
            <a:ext cx="377190" cy="5084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4" name="Straight Connector 83"/>
          <p:cNvCxnSpPr>
            <a:stCxn id="83" idx="2"/>
          </p:cNvCxnSpPr>
          <p:nvPr/>
        </p:nvCxnSpPr>
        <p:spPr>
          <a:xfrm flipH="1">
            <a:off x="5383477" y="3379602"/>
            <a:ext cx="1103" cy="19140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83" idx="0"/>
          </p:cNvCxnSpPr>
          <p:nvPr/>
        </p:nvCxnSpPr>
        <p:spPr>
          <a:xfrm flipH="1">
            <a:off x="5384581" y="2106521"/>
            <a:ext cx="3923" cy="76462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268851" y="3571007"/>
            <a:ext cx="2314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5248522" y="2087197"/>
            <a:ext cx="251787" cy="3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349188" y="1440180"/>
            <a:ext cx="68580" cy="685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9" name="Straight Connector 98"/>
          <p:cNvCxnSpPr/>
          <p:nvPr/>
        </p:nvCxnSpPr>
        <p:spPr>
          <a:xfrm>
            <a:off x="5870354" y="3703320"/>
            <a:ext cx="3771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5870354" y="3451873"/>
            <a:ext cx="377190" cy="4118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6058949" y="3872991"/>
            <a:ext cx="0" cy="3532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-120000" flipH="1">
            <a:off x="6050833" y="3045853"/>
            <a:ext cx="10446" cy="40602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954597" y="4226243"/>
            <a:ext cx="23145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943502" y="3021198"/>
            <a:ext cx="251787" cy="3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6023557" y="2331720"/>
            <a:ext cx="68580" cy="685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Oval 105"/>
          <p:cNvSpPr/>
          <p:nvPr/>
        </p:nvSpPr>
        <p:spPr>
          <a:xfrm>
            <a:off x="6023557" y="2764523"/>
            <a:ext cx="68580" cy="685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6104937" y="6392799"/>
            <a:ext cx="302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Cottenie</a:t>
            </a:r>
            <a:r>
              <a:rPr lang="en-US" dirty="0" smtClean="0"/>
              <a:t> 2005, 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5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45" y="304800"/>
            <a:ext cx="5866804" cy="426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" y="4800600"/>
            <a:ext cx="5257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0" y="4800600"/>
            <a:ext cx="4762798" cy="1720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28600"/>
            <a:ext cx="7219950" cy="476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9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844" y="609600"/>
            <a:ext cx="5083755" cy="622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0494" y="76200"/>
            <a:ext cx="4297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Small Freshwater Ponds—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Niche</a:t>
            </a:r>
            <a:r>
              <a:rPr lang="en-US" sz="2000" b="1" dirty="0" smtClean="0"/>
              <a:t> is best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943" y="885855"/>
            <a:ext cx="28448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3041" y="4343400"/>
            <a:ext cx="3543299" cy="2308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194" y="1090612"/>
            <a:ext cx="3117850" cy="2338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57" y="3429000"/>
            <a:ext cx="3679486" cy="2448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5632589"/>
            <a:ext cx="1563719" cy="975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780" y="1854741"/>
            <a:ext cx="1812855" cy="1298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18" y="5093942"/>
            <a:ext cx="1886169" cy="1160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112" y="2310036"/>
            <a:ext cx="1614487" cy="12093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831" y="3432062"/>
            <a:ext cx="1670368" cy="1112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360" y="4433743"/>
            <a:ext cx="1737265" cy="1157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621" y="1000269"/>
            <a:ext cx="1287423" cy="11125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689" y="717546"/>
            <a:ext cx="1166162" cy="8715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846" y="3240390"/>
            <a:ext cx="948715" cy="13677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0686" y="2449656"/>
            <a:ext cx="644520" cy="11395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6543" y="1829871"/>
            <a:ext cx="932807" cy="14658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3444" y="5918200"/>
            <a:ext cx="13716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986" y="609600"/>
            <a:ext cx="1430616" cy="10481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755" y="5119458"/>
            <a:ext cx="1327921" cy="9959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3389" y="884525"/>
            <a:ext cx="1891932" cy="13036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149330" y="4437656"/>
            <a:ext cx="954133" cy="12216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400" y="838200"/>
            <a:ext cx="8534400" cy="4419600"/>
            <a:chOff x="152400" y="838200"/>
            <a:chExt cx="8534400" cy="4419600"/>
          </a:xfrm>
        </p:grpSpPr>
        <p:sp>
          <p:nvSpPr>
            <p:cNvPr id="25" name="Rectangle 24"/>
            <p:cNvSpPr/>
            <p:nvPr/>
          </p:nvSpPr>
          <p:spPr>
            <a:xfrm>
              <a:off x="152400" y="838200"/>
              <a:ext cx="8534400" cy="4419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90600" y="1447800"/>
              <a:ext cx="3124200" cy="2971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05400" y="1447800"/>
              <a:ext cx="3124200" cy="2971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45919" y="4720090"/>
              <a:ext cx="211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Spatial Distance (m)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65215" y="4724400"/>
              <a:ext cx="24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Environmental Distance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3033887" y="2736187"/>
              <a:ext cx="3107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Compositional Similarity (</a:t>
              </a:r>
              <a:r>
                <a:rPr lang="en-US" sz="1600" dirty="0" err="1" smtClean="0"/>
                <a:t>Jaccard’s</a:t>
              </a:r>
              <a:r>
                <a:rPr lang="en-US" sz="1600" dirty="0" smtClean="0"/>
                <a:t>)</a:t>
              </a:r>
              <a:endParaRPr 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-1126923" y="2696565"/>
              <a:ext cx="3107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Compositional Similarity (</a:t>
              </a:r>
              <a:r>
                <a:rPr lang="en-US" sz="1600" dirty="0" err="1" smtClean="0"/>
                <a:t>Jaccard’s</a:t>
              </a:r>
              <a:r>
                <a:rPr lang="en-US" sz="1600" dirty="0" smtClean="0"/>
                <a:t>)</a:t>
              </a:r>
              <a:endParaRPr lang="en-US" sz="16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1447800" y="3886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6002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752600" y="4191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819654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9077" y="1312083"/>
              <a:ext cx="548548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     1</a:t>
              </a:r>
            </a:p>
            <a:p>
              <a:endParaRPr lang="en-US" sz="1600" b="1" dirty="0" smtClean="0"/>
            </a:p>
            <a:p>
              <a:endParaRPr lang="en-US" sz="1600" b="1" dirty="0" smtClean="0"/>
            </a:p>
            <a:p>
              <a:r>
                <a:rPr lang="en-US" sz="1600" b="1" dirty="0" smtClean="0"/>
                <a:t>0.75</a:t>
              </a:r>
            </a:p>
            <a:p>
              <a:endParaRPr lang="en-US" sz="1600" b="1" dirty="0" smtClean="0"/>
            </a:p>
            <a:p>
              <a:endParaRPr lang="en-US" sz="1600" b="1" dirty="0"/>
            </a:p>
            <a:p>
              <a:r>
                <a:rPr lang="en-US" sz="1600" b="1" dirty="0" smtClean="0"/>
                <a:t>0.5</a:t>
              </a:r>
            </a:p>
            <a:p>
              <a:endParaRPr lang="en-US" sz="1600" b="1" dirty="0" smtClean="0"/>
            </a:p>
            <a:p>
              <a:endParaRPr lang="en-US" sz="1600" b="1" dirty="0"/>
            </a:p>
            <a:p>
              <a:r>
                <a:rPr lang="en-US" sz="1600" b="1" dirty="0" smtClean="0"/>
                <a:t>0.25</a:t>
              </a:r>
            </a:p>
            <a:p>
              <a:endParaRPr lang="en-US" sz="1600" b="1" dirty="0" smtClean="0"/>
            </a:p>
            <a:p>
              <a:endParaRPr lang="en-US" sz="1600" b="1" dirty="0"/>
            </a:p>
            <a:p>
              <a:r>
                <a:rPr lang="en-US" sz="1600" b="1" dirty="0" smtClean="0"/>
                <a:t>     0</a:t>
              </a:r>
              <a:endParaRPr lang="en-US" sz="16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13865" y="1312083"/>
              <a:ext cx="548548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     1</a:t>
              </a:r>
            </a:p>
            <a:p>
              <a:endParaRPr lang="en-US" sz="1600" b="1" dirty="0" smtClean="0"/>
            </a:p>
            <a:p>
              <a:endParaRPr lang="en-US" sz="1600" b="1" dirty="0" smtClean="0"/>
            </a:p>
            <a:p>
              <a:r>
                <a:rPr lang="en-US" sz="1600" b="1" dirty="0" smtClean="0"/>
                <a:t>0.75</a:t>
              </a:r>
            </a:p>
            <a:p>
              <a:endParaRPr lang="en-US" sz="1600" b="1" dirty="0" smtClean="0"/>
            </a:p>
            <a:p>
              <a:endParaRPr lang="en-US" sz="1600" b="1" dirty="0"/>
            </a:p>
            <a:p>
              <a:r>
                <a:rPr lang="en-US" sz="1600" b="1" dirty="0" smtClean="0"/>
                <a:t>0.5</a:t>
              </a:r>
            </a:p>
            <a:p>
              <a:endParaRPr lang="en-US" sz="1600" b="1" dirty="0" smtClean="0"/>
            </a:p>
            <a:p>
              <a:endParaRPr lang="en-US" sz="1600" b="1" dirty="0"/>
            </a:p>
            <a:p>
              <a:r>
                <a:rPr lang="en-US" sz="1600" b="1" dirty="0" smtClean="0"/>
                <a:t>0.25</a:t>
              </a:r>
            </a:p>
            <a:p>
              <a:endParaRPr lang="en-US" sz="1600" b="1" dirty="0" smtClean="0"/>
            </a:p>
            <a:p>
              <a:endParaRPr lang="en-US" sz="1600" b="1" dirty="0"/>
            </a:p>
            <a:p>
              <a:r>
                <a:rPr lang="en-US" sz="1600" b="1" dirty="0" smtClean="0"/>
                <a:t>     0</a:t>
              </a:r>
              <a:endParaRPr lang="en-US" sz="16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99068" y="4415361"/>
              <a:ext cx="3393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0   0.1  0.2  0.3  0.4  0.5  0.6  0.7  0.8  0.9  1.0</a:t>
              </a:r>
              <a:endParaRPr lang="en-US" sz="14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3418" y="4431925"/>
              <a:ext cx="3464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0   50  100  150  200  250  300  350  400 450</a:t>
              </a:r>
              <a:endParaRPr lang="en-US" sz="1400" b="1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19050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905000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0574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9050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972054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0574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0574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5240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574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124454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2098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5240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6764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2098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600200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7526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24454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276854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124454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276854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240281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3926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71600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5240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2308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3832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926081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078481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34594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611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9354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087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546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3307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1640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3164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124454" y="1600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276854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954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447800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124454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276854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143000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4114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3716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5240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5356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688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9260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0784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8498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0022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514600" y="2773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6670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8498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8498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916935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002281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022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069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6212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1546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6974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880362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032762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4594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176016" y="31699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535681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5356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602735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6880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688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755135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33070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404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3832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566162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3718562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514600" y="3566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667000" y="3718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057400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0574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124454" y="1859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209800" y="2392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2098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276854" y="2011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828800" y="1935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3622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9050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087881" y="2011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2402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667000" y="2042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819400" y="2194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773681" y="4297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7736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840735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9260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26081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993135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5450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30784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6212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804162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956562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3832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5356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25146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4600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581654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667000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2667000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734054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2819400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535681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688081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545081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2697481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3764281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124200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3276600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34594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3526535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36118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3611881" y="2712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3678935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893034" y="352805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37642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33070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3489962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3642362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26670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057400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20574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124454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2098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209800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276854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3622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078481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230881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087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02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3307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26670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28194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0022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3069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31546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154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2217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773681" y="2971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3070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8498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032762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185162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22098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3716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716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438654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524000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5240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591054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6764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2392681" y="3185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45081" y="3337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402081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1554481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2621281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1981200" y="3108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133600" y="32613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3164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3835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4688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468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3593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087881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6212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164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346962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2499362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1524000" y="28803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67000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81654" y="2331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67000" y="2865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667000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26670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734054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819400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34054" y="2026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886454" y="2179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38404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3535681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36880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5450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974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37642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39166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3535681" y="1645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36880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31242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32766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34594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3526535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3678935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32308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37642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33070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3489962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3642362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667000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26670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2734054" y="1600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2819400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8194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886454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9718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697481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8498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3276600" y="1783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3429000" y="1935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3124200" y="2529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3124200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3191254" y="18440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3276600" y="2377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3276600" y="23012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343654" y="1996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429000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3154681" y="1996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3307081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3733800" y="2026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3886200" y="2179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3916681" y="23012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3276600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6670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734054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2886454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29718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36880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38404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26974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28498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39166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32766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3429000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3678935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3831335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3383281" y="2712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3642362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2819400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30022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32308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590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993135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6974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2087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22402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4782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1630681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1478281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16306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1630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1804416" y="33223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164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2231135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2316481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2383535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19354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24688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0116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194562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346962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1295400" y="3870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1469135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1621535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1432562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0116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859281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1630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1783081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1783081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19354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14782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813562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240281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23926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1630681" y="1828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1783081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16306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1783081" y="1645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17830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1956816" y="15392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23164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383535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468881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535935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2087881" y="1828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>
              <a:off x="26212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21640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346962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499362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1447800" y="2087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1621535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>
              <a:off x="1773935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1584962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1640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011681" y="1524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17830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>
              <a:off x="19354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1935481" y="1722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20878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16306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/>
            <p:cNvSpPr/>
            <p:nvPr/>
          </p:nvSpPr>
          <p:spPr>
            <a:xfrm>
              <a:off x="1965962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57912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59436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59436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6010654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>
              <a:off x="7275573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52578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5410200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59436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7763254" y="4297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6096000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60960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5715000" y="2087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57912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59740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61264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7879081" y="4191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5516881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5669281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5516881" y="1950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56692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7726681" y="4267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6050281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5334000" y="2240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5507735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5660135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5471162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60502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7574281" y="4236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7574281" y="4160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6096000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62484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62484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6315454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62484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64008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6400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60198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60960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6278881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6431281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5974081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6355081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5964935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6355081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62484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64008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64008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6467854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64008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65532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6553200" y="2621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6172200" y="2240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62484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64312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6583681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6126481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6507481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6117335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507481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248400" y="2971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6400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6400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6467854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64008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6553200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65532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61722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62484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6431281" y="2773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65836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61264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65074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6117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65074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70104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70104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7077454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71628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71628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6781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6736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67269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6477000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66294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66294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6696454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66294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67818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67818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6400800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64770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6659881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68122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63550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6736081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6345935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6736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6781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69342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69342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7001254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70866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70866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67056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67818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6659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66507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69342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7086600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7086600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7153654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70866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7239000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7239000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68580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69342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7117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72694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68122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71932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6803135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71932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7239000" y="3886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7458454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7391400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7543800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75438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71628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7239000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74218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75742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7117081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7498081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7107935" y="3810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7498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6989065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7141465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>
              <a:off x="7141465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7208519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714146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7293865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7293865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698906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7324346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>
              <a:off x="6858000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7248146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>
              <a:off x="68580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>
              <a:off x="70104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68580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>
              <a:off x="70408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71932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7117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71170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69342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69646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/>
            <p:nvPr/>
          </p:nvSpPr>
          <p:spPr>
            <a:xfrm>
              <a:off x="71170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/>
            <p:nvPr/>
          </p:nvSpPr>
          <p:spPr>
            <a:xfrm>
              <a:off x="70408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70408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/>
            <p:cNvSpPr/>
            <p:nvPr/>
          </p:nvSpPr>
          <p:spPr>
            <a:xfrm>
              <a:off x="6912865" y="3870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/>
            <p:cNvSpPr/>
            <p:nvPr/>
          </p:nvSpPr>
          <p:spPr>
            <a:xfrm>
              <a:off x="7171946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6867146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/>
            <p:cNvSpPr/>
            <p:nvPr/>
          </p:nvSpPr>
          <p:spPr>
            <a:xfrm>
              <a:off x="7248146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/>
            <p:cNvSpPr/>
            <p:nvPr/>
          </p:nvSpPr>
          <p:spPr>
            <a:xfrm>
              <a:off x="7458454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/>
            <p:cNvSpPr/>
            <p:nvPr/>
          </p:nvSpPr>
          <p:spPr>
            <a:xfrm>
              <a:off x="7543800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75438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/>
            <p:cNvSpPr/>
            <p:nvPr/>
          </p:nvSpPr>
          <p:spPr>
            <a:xfrm>
              <a:off x="7696200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/>
            <p:cNvSpPr/>
            <p:nvPr/>
          </p:nvSpPr>
          <p:spPr>
            <a:xfrm>
              <a:off x="7543800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7726681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/>
            <p:cNvSpPr/>
            <p:nvPr/>
          </p:nvSpPr>
          <p:spPr>
            <a:xfrm>
              <a:off x="78790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/>
            <p:cNvSpPr/>
            <p:nvPr/>
          </p:nvSpPr>
          <p:spPr>
            <a:xfrm>
              <a:off x="7421881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7802881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>
              <a:off x="7412735" y="4114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>
              <a:off x="78028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74218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39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Imagen 15" descr="Ternary_Cotteni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9052" y="352421"/>
            <a:ext cx="5791629" cy="574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ipse 7"/>
          <p:cNvSpPr/>
          <p:nvPr/>
        </p:nvSpPr>
        <p:spPr bwMode="auto">
          <a:xfrm>
            <a:off x="4086864" y="4650773"/>
            <a:ext cx="285795" cy="26150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9" name="Elipse 8"/>
          <p:cNvSpPr/>
          <p:nvPr/>
        </p:nvSpPr>
        <p:spPr bwMode="auto">
          <a:xfrm>
            <a:off x="5637300" y="3487589"/>
            <a:ext cx="285795" cy="260073"/>
          </a:xfrm>
          <a:prstGeom prst="ellipse">
            <a:avLst/>
          </a:prstGeom>
          <a:solidFill>
            <a:srgbClr val="00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39947" name="CuadroTexto 10"/>
          <p:cNvSpPr txBox="1">
            <a:spLocks noChangeArrowheads="1"/>
          </p:cNvSpPr>
          <p:nvPr/>
        </p:nvSpPr>
        <p:spPr bwMode="auto">
          <a:xfrm>
            <a:off x="4668456" y="2743094"/>
            <a:ext cx="4683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1620" b="1"/>
              <a:t>BCI</a:t>
            </a:r>
          </a:p>
        </p:txBody>
      </p:sp>
      <p:sp>
        <p:nvSpPr>
          <p:cNvPr id="39948" name="CuadroTexto 11"/>
          <p:cNvSpPr txBox="1">
            <a:spLocks noChangeArrowheads="1"/>
          </p:cNvSpPr>
          <p:nvPr/>
        </p:nvSpPr>
        <p:spPr bwMode="auto">
          <a:xfrm>
            <a:off x="3549570" y="3889130"/>
            <a:ext cx="711926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1620" b="1"/>
              <a:t>Ponds</a:t>
            </a:r>
          </a:p>
        </p:txBody>
      </p:sp>
      <p:cxnSp>
        <p:nvCxnSpPr>
          <p:cNvPr id="18" name="Conector recto de flecha 17"/>
          <p:cNvCxnSpPr/>
          <p:nvPr/>
        </p:nvCxnSpPr>
        <p:spPr bwMode="auto">
          <a:xfrm rot="5400000">
            <a:off x="2041289" y="2355127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 bwMode="auto">
          <a:xfrm rot="18023060">
            <a:off x="2300157" y="2710174"/>
            <a:ext cx="14542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Environment (≈ niche)</a:t>
            </a:r>
          </a:p>
        </p:txBody>
      </p:sp>
      <p:cxnSp>
        <p:nvCxnSpPr>
          <p:cNvPr id="20" name="Conector recto de flecha 19"/>
          <p:cNvCxnSpPr/>
          <p:nvPr/>
        </p:nvCxnSpPr>
        <p:spPr bwMode="auto">
          <a:xfrm rot="16200000" flipV="1">
            <a:off x="4843506" y="2355127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 bwMode="auto">
          <a:xfrm rot="14390097" flipV="1">
            <a:off x="5552207" y="2846640"/>
            <a:ext cx="124906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Space (≈ dispersal)</a:t>
            </a:r>
          </a:p>
        </p:txBody>
      </p:sp>
      <p:cxnSp>
        <p:nvCxnSpPr>
          <p:cNvPr id="22" name="Conector recto de flecha 21"/>
          <p:cNvCxnSpPr/>
          <p:nvPr/>
        </p:nvCxnSpPr>
        <p:spPr bwMode="auto">
          <a:xfrm>
            <a:off x="3406673" y="5379549"/>
            <a:ext cx="2256349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 bwMode="auto">
          <a:xfrm>
            <a:off x="2763635" y="5379549"/>
            <a:ext cx="2040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Residuals (≈ drift + unmeasured)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960529" y="6272658"/>
            <a:ext cx="2182042" cy="5845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599" dirty="0" err="1"/>
              <a:t>Cottenie</a:t>
            </a:r>
            <a:r>
              <a:rPr lang="en-GB" sz="1599" dirty="0"/>
              <a:t> et al. 2005</a:t>
            </a:r>
          </a:p>
          <a:p>
            <a:pPr>
              <a:defRPr/>
            </a:pPr>
            <a:r>
              <a:rPr lang="en-GB" sz="1599" dirty="0" err="1"/>
              <a:t>Leibold</a:t>
            </a:r>
            <a:r>
              <a:rPr lang="en-GB" sz="1599" dirty="0"/>
              <a:t> &amp; Chase 2017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301514" y="6434131"/>
            <a:ext cx="2719336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100" u="sng" dirty="0"/>
              <a:t>Variation partitioning analysis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081429" y="2987448"/>
            <a:ext cx="583021" cy="527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1"/>
          </p:cNvCxnSpPr>
          <p:nvPr/>
        </p:nvCxnSpPr>
        <p:spPr>
          <a:xfrm>
            <a:off x="3843938" y="4183499"/>
            <a:ext cx="285795" cy="505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905" name="TextBox 26"/>
          <p:cNvSpPr txBox="1">
            <a:spLocks noChangeArrowheads="1"/>
          </p:cNvSpPr>
          <p:nvPr/>
        </p:nvSpPr>
        <p:spPr bwMode="auto">
          <a:xfrm>
            <a:off x="828296" y="260866"/>
            <a:ext cx="90892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/>
              <a:t>Patterns on BCI and Small Ponds are at the extremes</a:t>
            </a:r>
          </a:p>
          <a:p>
            <a:r>
              <a:rPr lang="en-US" altLang="en-US" b="1" dirty="0">
                <a:solidFill>
                  <a:schemeClr val="tx2"/>
                </a:solidFill>
              </a:rPr>
              <a:t>				</a:t>
            </a:r>
            <a:r>
              <a:rPr lang="en-US" altLang="en-US" b="1" dirty="0" smtClean="0">
                <a:solidFill>
                  <a:schemeClr val="tx2"/>
                </a:solidFill>
              </a:rPr>
              <a:t>….</a:t>
            </a:r>
            <a:r>
              <a:rPr lang="en-US" altLang="en-US" b="1" dirty="0">
                <a:solidFill>
                  <a:schemeClr val="tx2"/>
                </a:solidFill>
              </a:rPr>
              <a:t>Are they structured by different processes??</a:t>
            </a:r>
          </a:p>
        </p:txBody>
      </p:sp>
    </p:spTree>
    <p:extLst>
      <p:ext uri="{BB962C8B-B14F-4D97-AF65-F5344CB8AC3E}">
        <p14:creationId xmlns:p14="http://schemas.microsoft.com/office/powerpoint/2010/main" val="147008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9947" grpId="0"/>
      <p:bldP spid="399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5" descr="Ternary_Cotten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44" y="577981"/>
            <a:ext cx="5791629" cy="574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651" y="656686"/>
            <a:ext cx="3771277" cy="56657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3157" y="6465631"/>
            <a:ext cx="331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Baldeck</a:t>
            </a:r>
            <a:r>
              <a:rPr lang="en-US" dirty="0" smtClean="0"/>
              <a:t> et al. 2013 Proc. Roy Soc.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5112" y="656686"/>
            <a:ext cx="4218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Even in Tropical Forests BCI is Unusual</a:t>
            </a:r>
            <a:endParaRPr lang="en-US" sz="2000" b="1" dirty="0"/>
          </a:p>
        </p:txBody>
      </p:sp>
      <p:sp>
        <p:nvSpPr>
          <p:cNvPr id="13" name="5-Point Star 12"/>
          <p:cNvSpPr/>
          <p:nvPr/>
        </p:nvSpPr>
        <p:spPr>
          <a:xfrm>
            <a:off x="2940066" y="4300682"/>
            <a:ext cx="282781" cy="29925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3583583" y="4168220"/>
            <a:ext cx="213679" cy="20592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3527391" y="4429829"/>
            <a:ext cx="245205" cy="19962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3353038" y="4605482"/>
            <a:ext cx="230545" cy="22484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3286179" y="4168220"/>
            <a:ext cx="213680" cy="2616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8"/>
          <p:cNvSpPr/>
          <p:nvPr/>
        </p:nvSpPr>
        <p:spPr bwMode="auto">
          <a:xfrm>
            <a:off x="3908910" y="3761020"/>
            <a:ext cx="285795" cy="260073"/>
          </a:xfrm>
          <a:prstGeom prst="ellipse">
            <a:avLst/>
          </a:prstGeom>
          <a:solidFill>
            <a:srgbClr val="00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20" name="CuadroTexto 10"/>
          <p:cNvSpPr txBox="1">
            <a:spLocks noChangeArrowheads="1"/>
          </p:cNvSpPr>
          <p:nvPr/>
        </p:nvSpPr>
        <p:spPr bwMode="auto">
          <a:xfrm>
            <a:off x="2940066" y="3016525"/>
            <a:ext cx="4683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1620" b="1"/>
              <a:t>BCI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353039" y="3260879"/>
            <a:ext cx="583021" cy="527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17"/>
          <p:cNvCxnSpPr/>
          <p:nvPr/>
        </p:nvCxnSpPr>
        <p:spPr bwMode="auto">
          <a:xfrm rot="5400000">
            <a:off x="270051" y="2647185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18"/>
          <p:cNvSpPr txBox="1"/>
          <p:nvPr/>
        </p:nvSpPr>
        <p:spPr bwMode="auto">
          <a:xfrm rot="18023060">
            <a:off x="528919" y="3002232"/>
            <a:ext cx="14542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Environment (≈ niche)</a:t>
            </a:r>
          </a:p>
        </p:txBody>
      </p:sp>
      <p:cxnSp>
        <p:nvCxnSpPr>
          <p:cNvPr id="24" name="Conector recto de flecha 19"/>
          <p:cNvCxnSpPr/>
          <p:nvPr/>
        </p:nvCxnSpPr>
        <p:spPr bwMode="auto">
          <a:xfrm rot="16200000" flipV="1">
            <a:off x="3072268" y="2647185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0"/>
          <p:cNvSpPr txBox="1"/>
          <p:nvPr/>
        </p:nvSpPr>
        <p:spPr bwMode="auto">
          <a:xfrm rot="14390097" flipV="1">
            <a:off x="3780969" y="3138698"/>
            <a:ext cx="124906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Space (≈ dispersal)</a:t>
            </a:r>
          </a:p>
        </p:txBody>
      </p:sp>
      <p:cxnSp>
        <p:nvCxnSpPr>
          <p:cNvPr id="26" name="Conector recto de flecha 21"/>
          <p:cNvCxnSpPr/>
          <p:nvPr/>
        </p:nvCxnSpPr>
        <p:spPr bwMode="auto">
          <a:xfrm>
            <a:off x="1635435" y="5671607"/>
            <a:ext cx="2256349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2"/>
          <p:cNvSpPr txBox="1"/>
          <p:nvPr/>
        </p:nvSpPr>
        <p:spPr bwMode="auto">
          <a:xfrm>
            <a:off x="992397" y="5671607"/>
            <a:ext cx="2040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Residuals (≈ drift + unmeasured)</a:t>
            </a:r>
          </a:p>
        </p:txBody>
      </p:sp>
    </p:spTree>
    <p:extLst>
      <p:ext uri="{BB962C8B-B14F-4D97-AF65-F5344CB8AC3E}">
        <p14:creationId xmlns:p14="http://schemas.microsoft.com/office/powerpoint/2010/main" val="42394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500"/>
          <a:stretch/>
        </p:blipFill>
        <p:spPr>
          <a:xfrm>
            <a:off x="609600" y="62401"/>
            <a:ext cx="2514600" cy="3540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8265" y="3402013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Gause</a:t>
            </a:r>
            <a:r>
              <a:rPr lang="en-US" dirty="0" smtClean="0"/>
              <a:t> 1934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960117"/>
            <a:ext cx="6672829" cy="1924496"/>
          </a:xfrm>
          <a:prstGeom prst="rect">
            <a:avLst/>
          </a:prstGeom>
        </p:spPr>
      </p:pic>
      <p:sp>
        <p:nvSpPr>
          <p:cNvPr id="6" name="Hardin G (1960) The competitive exclusion principle. Science 131:1292-1297"/>
          <p:cNvSpPr txBox="1"/>
          <p:nvPr/>
        </p:nvSpPr>
        <p:spPr>
          <a:xfrm>
            <a:off x="768265" y="6288692"/>
            <a:ext cx="8763283" cy="37991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spcBef>
                <a:spcPts val="281"/>
              </a:spcBef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36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/>
              <a:t>Hardin G (1960) The competitive exclusion principle. Science </a:t>
            </a:r>
            <a:r>
              <a:rPr sz="2000" b="1" dirty="0"/>
              <a:t>131:</a:t>
            </a:r>
            <a:r>
              <a:rPr sz="2000" dirty="0"/>
              <a:t>1292-1297</a:t>
            </a:r>
          </a:p>
        </p:txBody>
      </p:sp>
    </p:spTree>
    <p:extLst>
      <p:ext uri="{BB962C8B-B14F-4D97-AF65-F5344CB8AC3E}">
        <p14:creationId xmlns:p14="http://schemas.microsoft.com/office/powerpoint/2010/main" val="344772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066800"/>
            <a:ext cx="4114800" cy="4002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000" y="914400"/>
            <a:ext cx="5486400" cy="5049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0248" y="6463784"/>
            <a:ext cx="31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Brown et al. 2013 </a:t>
            </a:r>
            <a:r>
              <a:rPr lang="en-US" dirty="0" err="1" smtClean="0"/>
              <a:t>Proc</a:t>
            </a:r>
            <a:r>
              <a:rPr lang="en-US" dirty="0" smtClean="0"/>
              <a:t> Roy Soc.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72397"/>
            <a:ext cx="8319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Niche segregation more likely to occur in more heterogeneous environments</a:t>
            </a:r>
            <a:endParaRPr lang="en-US" sz="2000" b="1" dirty="0"/>
          </a:p>
        </p:txBody>
      </p:sp>
      <p:sp>
        <p:nvSpPr>
          <p:cNvPr id="10" name="Oval 9"/>
          <p:cNvSpPr/>
          <p:nvPr/>
        </p:nvSpPr>
        <p:spPr>
          <a:xfrm>
            <a:off x="3124200" y="3439044"/>
            <a:ext cx="685800" cy="609600"/>
          </a:xfrm>
          <a:prstGeom prst="ellipse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0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05258" y="29265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5258" y="508873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6943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8622" y="6276119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Leibold and Chase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51434" y="5980453"/>
            <a:ext cx="316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‘Unexplained variation’</a:t>
            </a:r>
            <a:endParaRPr lang="en-US" sz="2400" b="1" dirty="0"/>
          </a:p>
        </p:txBody>
      </p:sp>
      <p:pic>
        <p:nvPicPr>
          <p:cNvPr id="11" name="Imagen 15" descr="Ternary_Cotten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78722"/>
            <a:ext cx="5791629" cy="574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ector recto de flecha 17"/>
          <p:cNvCxnSpPr/>
          <p:nvPr/>
        </p:nvCxnSpPr>
        <p:spPr bwMode="auto">
          <a:xfrm rot="5400000">
            <a:off x="1761707" y="2247926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8"/>
          <p:cNvSpPr txBox="1"/>
          <p:nvPr/>
        </p:nvSpPr>
        <p:spPr bwMode="auto">
          <a:xfrm rot="18023060">
            <a:off x="2020575" y="2602973"/>
            <a:ext cx="14542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Environment (≈ niche)</a:t>
            </a:r>
          </a:p>
        </p:txBody>
      </p:sp>
      <p:cxnSp>
        <p:nvCxnSpPr>
          <p:cNvPr id="15" name="Conector recto de flecha 19"/>
          <p:cNvCxnSpPr/>
          <p:nvPr/>
        </p:nvCxnSpPr>
        <p:spPr bwMode="auto">
          <a:xfrm rot="16200000" flipV="1">
            <a:off x="4563924" y="2247926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20"/>
          <p:cNvSpPr txBox="1"/>
          <p:nvPr/>
        </p:nvSpPr>
        <p:spPr bwMode="auto">
          <a:xfrm rot="14390097" flipV="1">
            <a:off x="5272625" y="2739439"/>
            <a:ext cx="124906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Space (≈ dispersal)</a:t>
            </a:r>
          </a:p>
        </p:txBody>
      </p:sp>
      <p:cxnSp>
        <p:nvCxnSpPr>
          <p:cNvPr id="17" name="Conector recto de flecha 21"/>
          <p:cNvCxnSpPr/>
          <p:nvPr/>
        </p:nvCxnSpPr>
        <p:spPr bwMode="auto">
          <a:xfrm>
            <a:off x="3127091" y="5272348"/>
            <a:ext cx="2256349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22"/>
          <p:cNvSpPr txBox="1"/>
          <p:nvPr/>
        </p:nvSpPr>
        <p:spPr bwMode="auto">
          <a:xfrm>
            <a:off x="2484053" y="5272348"/>
            <a:ext cx="2040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Residuals (≈ drift + unmeasured)</a:t>
            </a:r>
          </a:p>
        </p:txBody>
      </p:sp>
      <p:sp>
        <p:nvSpPr>
          <p:cNvPr id="7" name="Oval 6"/>
          <p:cNvSpPr/>
          <p:nvPr/>
        </p:nvSpPr>
        <p:spPr>
          <a:xfrm rot="312029">
            <a:off x="3634638" y="3788395"/>
            <a:ext cx="2083109" cy="837908"/>
          </a:xfrm>
          <a:prstGeom prst="ellipse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679239" y="4495801"/>
            <a:ext cx="1451270" cy="1444712"/>
          </a:xfrm>
          <a:prstGeom prst="straightConnector1">
            <a:avLst/>
          </a:prstGeom>
          <a:ln w="44450" cmpd="tri"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05258" y="196040"/>
            <a:ext cx="89687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/>
              <a:t>A lot of unexplained variation—drift (?), unmeasured?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706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57201" y="257175"/>
            <a:ext cx="822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When/Where </a:t>
            </a:r>
            <a:r>
              <a:rPr lang="en-US" sz="2400" b="1" dirty="0">
                <a:solidFill>
                  <a:schemeClr val="accent2"/>
                </a:solidFill>
              </a:rPr>
              <a:t>is Ecological Drift More Likely to be Important?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3400" y="1219200"/>
            <a:ext cx="824547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400" b="1" dirty="0"/>
              <a:t>Smaller population </a:t>
            </a:r>
            <a:r>
              <a:rPr lang="en-US" sz="2400" b="1" dirty="0" smtClean="0"/>
              <a:t>sizes/habitats.</a:t>
            </a:r>
            <a:endParaRPr lang="en-US" sz="2400" b="1" dirty="0"/>
          </a:p>
          <a:p>
            <a:pPr marL="0" indent="0"/>
            <a:endParaRPr lang="en-US" sz="2400" b="1" dirty="0"/>
          </a:p>
          <a:p>
            <a:pPr marL="0" indent="0"/>
            <a:r>
              <a:rPr lang="en-US" sz="2400" b="1" dirty="0" smtClean="0"/>
              <a:t>2. Larger </a:t>
            </a:r>
            <a:r>
              <a:rPr lang="en-US" sz="2400" b="1" dirty="0"/>
              <a:t>species pools </a:t>
            </a:r>
          </a:p>
          <a:p>
            <a:endParaRPr lang="en-US" sz="2400" b="1" dirty="0"/>
          </a:p>
          <a:p>
            <a:r>
              <a:rPr lang="en-US" sz="2400" b="1" dirty="0"/>
              <a:t>3. More benign environmental </a:t>
            </a:r>
            <a:r>
              <a:rPr lang="en-US" sz="2400" b="1" dirty="0" smtClean="0"/>
              <a:t>conditions…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….</a:t>
            </a:r>
            <a:r>
              <a:rPr lang="en-US" sz="2400" b="1" dirty="0">
                <a:solidFill>
                  <a:srgbClr val="0066FF"/>
                </a:solidFill>
              </a:rPr>
              <a:t>Less ‘Niche Selection’</a:t>
            </a:r>
          </a:p>
          <a:p>
            <a:endParaRPr lang="en-US" sz="2400" b="1" dirty="0"/>
          </a:p>
          <a:p>
            <a:r>
              <a:rPr lang="en-US" sz="2400" b="1" dirty="0"/>
              <a:t>4. </a:t>
            </a:r>
            <a:r>
              <a:rPr lang="en-US" sz="2400" b="1" dirty="0" smtClean="0"/>
              <a:t>Less heterogeneity </a:t>
            </a:r>
          </a:p>
          <a:p>
            <a:endParaRPr lang="en-US" sz="2400" b="1" dirty="0"/>
          </a:p>
          <a:p>
            <a:r>
              <a:rPr lang="en-US" sz="2400" b="1" dirty="0" smtClean="0"/>
              <a:t>5. Lower </a:t>
            </a:r>
            <a:r>
              <a:rPr lang="en-US" sz="2400" b="1" dirty="0"/>
              <a:t>rates of </a:t>
            </a:r>
            <a:r>
              <a:rPr lang="en-US" sz="2400" b="1" dirty="0" smtClean="0"/>
              <a:t>dispersal</a:t>
            </a:r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306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0" name="Text Box 30"/>
          <p:cNvSpPr txBox="1">
            <a:spLocks noChangeArrowheads="1"/>
          </p:cNvSpPr>
          <p:nvPr/>
        </p:nvSpPr>
        <p:spPr bwMode="auto">
          <a:xfrm>
            <a:off x="1066800" y="156862"/>
            <a:ext cx="91831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</a:rPr>
              <a:t>To test the theory appropriately…</a:t>
            </a:r>
          </a:p>
          <a:p>
            <a:r>
              <a:rPr lang="en-US" sz="2400" b="1" dirty="0">
                <a:solidFill>
                  <a:srgbClr val="0000CC"/>
                </a:solidFill>
              </a:rPr>
              <a:t>	</a:t>
            </a:r>
            <a:r>
              <a:rPr lang="en-US" sz="2400" b="1" dirty="0" smtClean="0">
                <a:solidFill>
                  <a:srgbClr val="0000CC"/>
                </a:solidFill>
              </a:rPr>
              <a:t>… need null models to partition residuals </a:t>
            </a:r>
            <a:endParaRPr lang="en-US" sz="2400" b="1" dirty="0">
              <a:solidFill>
                <a:srgbClr val="0000CC"/>
              </a:solidFill>
            </a:endParaRPr>
          </a:p>
        </p:txBody>
      </p:sp>
      <p:sp>
        <p:nvSpPr>
          <p:cNvPr id="102434" name="Text Box 34"/>
          <p:cNvSpPr txBox="1">
            <a:spLocks noChangeArrowheads="1"/>
          </p:cNvSpPr>
          <p:nvPr/>
        </p:nvSpPr>
        <p:spPr bwMode="auto">
          <a:xfrm>
            <a:off x="5257800" y="6353815"/>
            <a:ext cx="3886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 dirty="0"/>
              <a:t>Chase et al. </a:t>
            </a:r>
            <a:r>
              <a:rPr lang="en-US" i="1" dirty="0" smtClean="0"/>
              <a:t>2011 Ecosphere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2792893"/>
            <a:ext cx="4459472" cy="35609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06996"/>
            <a:ext cx="3740273" cy="3712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3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7" name="Picture 9" descr="global-biodiversity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154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9" name="Picture 11" descr="ANd9GcRuZOp2BU4PG8A4CQeBT2bEpH307LPvG9llU0Pw4y37d5tQYqF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04801"/>
            <a:ext cx="325467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21" name="Picture 13" descr="rainforest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2400" y="3657600"/>
            <a:ext cx="3911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22" name="Picture 14" descr="k710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2534" y="4191000"/>
            <a:ext cx="172490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24" name="Picture 16" descr="[jacket image]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776711"/>
            <a:ext cx="1383069" cy="21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587" y="4191000"/>
            <a:ext cx="2552701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Is Neutral Theory More Prevalent in the Tropics??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9836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5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62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40544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73" name="Text Box 17"/>
          <p:cNvSpPr txBox="1">
            <a:spLocks noChangeArrowheads="1"/>
          </p:cNvSpPr>
          <p:nvPr/>
        </p:nvSpPr>
        <p:spPr bwMode="auto">
          <a:xfrm>
            <a:off x="2179637" y="171095"/>
            <a:ext cx="485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/>
              <a:t>Using the null model to infer process</a:t>
            </a:r>
          </a:p>
        </p:txBody>
      </p:sp>
      <p:pic>
        <p:nvPicPr>
          <p:cNvPr id="147474" name="Picture 1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800" y="1600200"/>
            <a:ext cx="40544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75" name="Picture 1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4419600"/>
            <a:ext cx="40544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77" name="Text Box 21"/>
          <p:cNvSpPr txBox="1">
            <a:spLocks noChangeArrowheads="1"/>
          </p:cNvSpPr>
          <p:nvPr/>
        </p:nvSpPr>
        <p:spPr bwMode="auto">
          <a:xfrm>
            <a:off x="2453612" y="5293109"/>
            <a:ext cx="4311650" cy="941388"/>
          </a:xfrm>
          <a:prstGeom prst="rect">
            <a:avLst/>
          </a:prstGeom>
          <a:noFill/>
          <a:ln w="25400">
            <a:solidFill>
              <a:srgbClr val="66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smtClean="0">
                <a:solidFill>
                  <a:srgbClr val="660066"/>
                </a:solidFill>
              </a:rPr>
              <a:t>Species are more ‘aggregated</a:t>
            </a:r>
            <a:r>
              <a:rPr lang="en-US" dirty="0">
                <a:solidFill>
                  <a:srgbClr val="660066"/>
                </a:solidFill>
              </a:rPr>
              <a:t>’ than expected, and this appears to be similar across biogeographic regions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061381" y="6367455"/>
            <a:ext cx="3881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Kraft, </a:t>
            </a:r>
            <a:r>
              <a:rPr lang="en-US" dirty="0" err="1" smtClean="0"/>
              <a:t>Comita</a:t>
            </a:r>
            <a:r>
              <a:rPr lang="en-US" dirty="0" smtClean="0"/>
              <a:t>, Chase et al. 2011 Science</a:t>
            </a:r>
            <a:endParaRPr lang="en-US" b="0" dirty="0"/>
          </a:p>
        </p:txBody>
      </p: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0" y="998375"/>
            <a:ext cx="9145145" cy="5734695"/>
            <a:chOff x="2782" y="0"/>
            <a:chExt cx="2978" cy="1824"/>
          </a:xfrm>
        </p:grpSpPr>
        <p:pic>
          <p:nvPicPr>
            <p:cNvPr id="11" name="Picture 4" descr="z_picture_invent_worl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" y="0"/>
              <a:ext cx="2978" cy="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salvia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440"/>
              <a:ext cx="2928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Missouri Botanical Garden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0"/>
              <a:ext cx="1344" cy="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3612" y="1248"/>
              <a:ext cx="2148" cy="2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0"/>
                <a:t>Gentry’s O.1 ha forest transects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03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7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74007"/>
            <a:ext cx="9030165" cy="398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72544" y="6213450"/>
            <a:ext cx="457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Myers, Chase et al. 2013 Ecology Letters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42002" y="302567"/>
            <a:ext cx="7746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Using the null model to partition environment versus space</a:t>
            </a:r>
            <a:endParaRPr lang="en-US" sz="2400" b="1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80"/>
          <a:stretch/>
        </p:blipFill>
        <p:spPr bwMode="auto">
          <a:xfrm>
            <a:off x="852197" y="1390074"/>
            <a:ext cx="7829378" cy="3993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501670" y="1009139"/>
            <a:ext cx="4830294" cy="4226345"/>
            <a:chOff x="5043478" y="-362560"/>
            <a:chExt cx="4300941" cy="3874152"/>
          </a:xfrm>
        </p:grpSpPr>
        <p:grpSp>
          <p:nvGrpSpPr>
            <p:cNvPr id="4" name="Group 3"/>
            <p:cNvGrpSpPr/>
            <p:nvPr/>
          </p:nvGrpSpPr>
          <p:grpSpPr>
            <a:xfrm>
              <a:off x="5043479" y="-362560"/>
              <a:ext cx="4300940" cy="3874152"/>
              <a:chOff x="1524001" y="3764256"/>
              <a:chExt cx="2379711" cy="2647157"/>
            </a:xfrm>
          </p:grpSpPr>
          <p:pic>
            <p:nvPicPr>
              <p:cNvPr id="14340" name="Picture 4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57400" y="4040016"/>
                <a:ext cx="1846312" cy="23713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95828"/>
              <a:stretch/>
            </p:blipFill>
            <p:spPr bwMode="auto">
              <a:xfrm>
                <a:off x="1524001" y="3764256"/>
                <a:ext cx="467136" cy="2560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5043478" y="41019"/>
              <a:ext cx="4267934" cy="3345467"/>
              <a:chOff x="675011" y="2028217"/>
              <a:chExt cx="4267934" cy="3345467"/>
            </a:xfrm>
          </p:grpSpPr>
          <p:pic>
            <p:nvPicPr>
              <p:cNvPr id="15" name="Picture 4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409997" y="2328051"/>
                <a:ext cx="1041306" cy="3045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675011" y="2028217"/>
                <a:ext cx="3726142" cy="2849183"/>
                <a:chOff x="1524000" y="4069326"/>
                <a:chExt cx="2061675" cy="1946809"/>
              </a:xfrm>
            </p:grpSpPr>
            <p:pic>
              <p:nvPicPr>
                <p:cNvPr id="19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2438553" y="4069326"/>
                  <a:ext cx="1147122" cy="5552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69214"/>
                <a:stretch/>
              </p:blipFill>
              <p:spPr bwMode="auto">
                <a:xfrm>
                  <a:off x="1524000" y="4273215"/>
                  <a:ext cx="558862" cy="17429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7" name="Picture 4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599298" y="2326612"/>
                <a:ext cx="1343647" cy="3045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" name="TextBox 7"/>
          <p:cNvSpPr txBox="1"/>
          <p:nvPr/>
        </p:nvSpPr>
        <p:spPr>
          <a:xfrm>
            <a:off x="3432496" y="5135904"/>
            <a:ext cx="3126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Bolivia		   Missouri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309186" y="764232"/>
            <a:ext cx="8915399" cy="487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There are other ‘niche-y’ reasons these patterns could emerge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</a:rPr>
              <a:t>Unmeasured environmental variation </a:t>
            </a:r>
          </a:p>
          <a:p>
            <a:endParaRPr lang="en-US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</a:rPr>
              <a:t>Frequency Dependence at the Regional Scale</a:t>
            </a: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r>
              <a:rPr lang="en-US" sz="2400" b="1" dirty="0" smtClean="0">
                <a:solidFill>
                  <a:schemeClr val="tx2"/>
                </a:solidFill>
              </a:rPr>
              <a:t>	-Connell-Janzen and related effects</a:t>
            </a: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r>
              <a:rPr lang="en-US" sz="2400" b="1" dirty="0" smtClean="0">
                <a:solidFill>
                  <a:schemeClr val="tx2"/>
                </a:solidFill>
              </a:rPr>
              <a:t>	-Priority Effects Multiple Stable Equilibria</a:t>
            </a: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</a:rPr>
              <a:t>‘Other’ spatial/</a:t>
            </a:r>
            <a:r>
              <a:rPr lang="en-US" sz="2400" b="1" dirty="0" err="1" smtClean="0">
                <a:solidFill>
                  <a:schemeClr val="tx2"/>
                </a:solidFill>
              </a:rPr>
              <a:t>metacommunity</a:t>
            </a:r>
            <a:r>
              <a:rPr lang="en-US" sz="2400" b="1" dirty="0" smtClean="0">
                <a:solidFill>
                  <a:schemeClr val="tx2"/>
                </a:solidFill>
              </a:rPr>
              <a:t> processes</a:t>
            </a:r>
          </a:p>
          <a:p>
            <a:endParaRPr lang="en-US" sz="2400" b="1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Worse—these could simply be artefacts of ‘scale-dependence’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2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67081" y="1245628"/>
            <a:ext cx="1244876" cy="1131287"/>
          </a:xfrm>
          <a:prstGeom prst="rect">
            <a:avLst/>
          </a:prstGeom>
          <a:pattFill prst="lgGrid">
            <a:fgClr>
              <a:srgbClr val="00B050"/>
            </a:fgClr>
            <a:bgClr>
              <a:srgbClr val="00B050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/>
          <p:cNvSpPr/>
          <p:nvPr/>
        </p:nvSpPr>
        <p:spPr>
          <a:xfrm>
            <a:off x="2209006" y="1245628"/>
            <a:ext cx="1252331" cy="1131287"/>
          </a:xfrm>
          <a:prstGeom prst="rect">
            <a:avLst/>
          </a:prstGeom>
          <a:pattFill prst="lgGrid">
            <a:fgClr>
              <a:srgbClr val="008000"/>
            </a:fgClr>
            <a:bgClr>
              <a:srgbClr val="008000"/>
            </a:bgClr>
          </a:pattFill>
          <a:ln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3467081" y="2376914"/>
            <a:ext cx="1244876" cy="1131287"/>
          </a:xfrm>
          <a:prstGeom prst="rect">
            <a:avLst/>
          </a:prstGeom>
          <a:pattFill prst="lgGrid">
            <a:fgClr>
              <a:srgbClr val="9EDA9F"/>
            </a:fgClr>
            <a:bgClr>
              <a:srgbClr val="9EDA9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Rectangle 9"/>
          <p:cNvSpPr/>
          <p:nvPr/>
        </p:nvSpPr>
        <p:spPr>
          <a:xfrm>
            <a:off x="2207296" y="2376914"/>
            <a:ext cx="1259786" cy="1131287"/>
          </a:xfrm>
          <a:prstGeom prst="rect">
            <a:avLst/>
          </a:prstGeom>
          <a:pattFill prst="lgGrid">
            <a:fgClr>
              <a:srgbClr val="92D050"/>
            </a:fgClr>
            <a:bgClr>
              <a:srgbClr val="92D050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Rectangle 10"/>
          <p:cNvSpPr/>
          <p:nvPr/>
        </p:nvSpPr>
        <p:spPr>
          <a:xfrm>
            <a:off x="4176856" y="3074894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ectangle 11"/>
          <p:cNvSpPr/>
          <p:nvPr/>
        </p:nvSpPr>
        <p:spPr>
          <a:xfrm>
            <a:off x="2330746" y="136872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 12"/>
          <p:cNvSpPr/>
          <p:nvPr/>
        </p:nvSpPr>
        <p:spPr>
          <a:xfrm>
            <a:off x="2410833" y="134306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Rectangle 13"/>
          <p:cNvSpPr/>
          <p:nvPr/>
        </p:nvSpPr>
        <p:spPr>
          <a:xfrm>
            <a:off x="2329921" y="2958902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 14"/>
          <p:cNvSpPr/>
          <p:nvPr/>
        </p:nvSpPr>
        <p:spPr>
          <a:xfrm>
            <a:off x="4047913" y="3076052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/>
          <p:cNvSpPr/>
          <p:nvPr/>
        </p:nvSpPr>
        <p:spPr>
          <a:xfrm>
            <a:off x="4114951" y="333062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Rectangle 16"/>
          <p:cNvSpPr/>
          <p:nvPr/>
        </p:nvSpPr>
        <p:spPr>
          <a:xfrm>
            <a:off x="4237044" y="294356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Rectangle 17"/>
          <p:cNvSpPr/>
          <p:nvPr/>
        </p:nvSpPr>
        <p:spPr>
          <a:xfrm>
            <a:off x="4465340" y="264277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Rectangle 18"/>
          <p:cNvSpPr/>
          <p:nvPr/>
        </p:nvSpPr>
        <p:spPr>
          <a:xfrm>
            <a:off x="3965664" y="2621231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Rectangle 19"/>
          <p:cNvSpPr/>
          <p:nvPr/>
        </p:nvSpPr>
        <p:spPr>
          <a:xfrm>
            <a:off x="4494219" y="320074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" name="Rectangle 20"/>
          <p:cNvSpPr/>
          <p:nvPr/>
        </p:nvSpPr>
        <p:spPr>
          <a:xfrm>
            <a:off x="3879205" y="293129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Rectangle 21"/>
          <p:cNvSpPr/>
          <p:nvPr/>
        </p:nvSpPr>
        <p:spPr>
          <a:xfrm>
            <a:off x="3642164" y="2795365"/>
            <a:ext cx="25717" cy="30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Rectangle 22"/>
          <p:cNvSpPr/>
          <p:nvPr/>
        </p:nvSpPr>
        <p:spPr>
          <a:xfrm>
            <a:off x="4216312" y="315140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Rectangle 23"/>
          <p:cNvSpPr/>
          <p:nvPr/>
        </p:nvSpPr>
        <p:spPr>
          <a:xfrm>
            <a:off x="2262771" y="2590277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Rectangle 24"/>
          <p:cNvSpPr/>
          <p:nvPr/>
        </p:nvSpPr>
        <p:spPr>
          <a:xfrm>
            <a:off x="2447080" y="244935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6" name="Rectangle 25"/>
          <p:cNvSpPr/>
          <p:nvPr/>
        </p:nvSpPr>
        <p:spPr>
          <a:xfrm>
            <a:off x="2434221" y="2761727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Rectangle 26"/>
          <p:cNvSpPr/>
          <p:nvPr/>
        </p:nvSpPr>
        <p:spPr>
          <a:xfrm>
            <a:off x="2957751" y="2784876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Rectangle 27"/>
          <p:cNvSpPr/>
          <p:nvPr/>
        </p:nvSpPr>
        <p:spPr>
          <a:xfrm>
            <a:off x="3303547" y="3088910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9" name="Rectangle 28"/>
          <p:cNvSpPr/>
          <p:nvPr/>
        </p:nvSpPr>
        <p:spPr>
          <a:xfrm>
            <a:off x="2631388" y="3026694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0" name="Rectangle 29"/>
          <p:cNvSpPr/>
          <p:nvPr/>
        </p:nvSpPr>
        <p:spPr>
          <a:xfrm>
            <a:off x="2777121" y="3104627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1" name="Rectangle 30"/>
          <p:cNvSpPr/>
          <p:nvPr/>
        </p:nvSpPr>
        <p:spPr>
          <a:xfrm>
            <a:off x="2405990" y="329731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Rectangle 31"/>
          <p:cNvSpPr/>
          <p:nvPr/>
        </p:nvSpPr>
        <p:spPr>
          <a:xfrm>
            <a:off x="2842855" y="2655636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Rectangle 32"/>
          <p:cNvSpPr/>
          <p:nvPr/>
        </p:nvSpPr>
        <p:spPr>
          <a:xfrm>
            <a:off x="3034296" y="3361802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Rectangle 34"/>
          <p:cNvSpPr/>
          <p:nvPr/>
        </p:nvSpPr>
        <p:spPr>
          <a:xfrm>
            <a:off x="3733085" y="2137737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6" name="Rectangle 35"/>
          <p:cNvSpPr/>
          <p:nvPr/>
        </p:nvSpPr>
        <p:spPr>
          <a:xfrm>
            <a:off x="3667881" y="1532467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7" name="Rectangle 36"/>
          <p:cNvSpPr/>
          <p:nvPr/>
        </p:nvSpPr>
        <p:spPr>
          <a:xfrm>
            <a:off x="4016176" y="139738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8" name="Rectangle 37"/>
          <p:cNvSpPr/>
          <p:nvPr/>
        </p:nvSpPr>
        <p:spPr>
          <a:xfrm>
            <a:off x="4540718" y="200424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9" name="Rectangle 38"/>
          <p:cNvSpPr/>
          <p:nvPr/>
        </p:nvSpPr>
        <p:spPr>
          <a:xfrm>
            <a:off x="3925056" y="1789642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0" name="Rectangle 39"/>
          <p:cNvSpPr/>
          <p:nvPr/>
        </p:nvSpPr>
        <p:spPr>
          <a:xfrm>
            <a:off x="4044118" y="2241870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Rectangle 40"/>
          <p:cNvSpPr/>
          <p:nvPr/>
        </p:nvSpPr>
        <p:spPr>
          <a:xfrm>
            <a:off x="4379398" y="139443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2" name="Rectangle 41"/>
          <p:cNvSpPr/>
          <p:nvPr/>
        </p:nvSpPr>
        <p:spPr>
          <a:xfrm>
            <a:off x="4469581" y="165728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3" name="Rectangle 42"/>
          <p:cNvSpPr/>
          <p:nvPr/>
        </p:nvSpPr>
        <p:spPr>
          <a:xfrm>
            <a:off x="4267956" y="2132542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Rectangle 43"/>
          <p:cNvSpPr/>
          <p:nvPr/>
        </p:nvSpPr>
        <p:spPr>
          <a:xfrm>
            <a:off x="4353681" y="2218267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5" name="Rectangle 44"/>
          <p:cNvSpPr/>
          <p:nvPr/>
        </p:nvSpPr>
        <p:spPr>
          <a:xfrm>
            <a:off x="2317453" y="1849706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6" name="Rectangle 45"/>
          <p:cNvSpPr/>
          <p:nvPr/>
        </p:nvSpPr>
        <p:spPr>
          <a:xfrm>
            <a:off x="2502196" y="154017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7" name="Rectangle 46"/>
          <p:cNvSpPr/>
          <p:nvPr/>
        </p:nvSpPr>
        <p:spPr>
          <a:xfrm>
            <a:off x="3303547" y="143803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Rectangle 47"/>
          <p:cNvSpPr/>
          <p:nvPr/>
        </p:nvSpPr>
        <p:spPr>
          <a:xfrm>
            <a:off x="2809324" y="1506750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Rectangle 48"/>
          <p:cNvSpPr/>
          <p:nvPr/>
        </p:nvSpPr>
        <p:spPr>
          <a:xfrm>
            <a:off x="2527912" y="208539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0" name="Rectangle 49"/>
          <p:cNvSpPr/>
          <p:nvPr/>
        </p:nvSpPr>
        <p:spPr>
          <a:xfrm>
            <a:off x="2845096" y="188307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1" name="Rectangle 50"/>
          <p:cNvSpPr/>
          <p:nvPr/>
        </p:nvSpPr>
        <p:spPr>
          <a:xfrm>
            <a:off x="3362043" y="174815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Rectangle 51"/>
          <p:cNvSpPr/>
          <p:nvPr/>
        </p:nvSpPr>
        <p:spPr>
          <a:xfrm>
            <a:off x="3016546" y="205452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Rectangle 52"/>
          <p:cNvSpPr/>
          <p:nvPr/>
        </p:nvSpPr>
        <p:spPr>
          <a:xfrm>
            <a:off x="3401994" y="2231125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Rectangle 53"/>
          <p:cNvSpPr/>
          <p:nvPr/>
        </p:nvSpPr>
        <p:spPr>
          <a:xfrm>
            <a:off x="3542316" y="245095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Rectangle 54"/>
          <p:cNvSpPr/>
          <p:nvPr/>
        </p:nvSpPr>
        <p:spPr>
          <a:xfrm>
            <a:off x="4318002" y="281519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Rectangle 55"/>
          <p:cNvSpPr/>
          <p:nvPr/>
        </p:nvSpPr>
        <p:spPr>
          <a:xfrm>
            <a:off x="3713766" y="262240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7" name="Rectangle 56"/>
          <p:cNvSpPr/>
          <p:nvPr/>
        </p:nvSpPr>
        <p:spPr>
          <a:xfrm>
            <a:off x="3604320" y="3218685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Rectangle 57"/>
          <p:cNvSpPr/>
          <p:nvPr/>
        </p:nvSpPr>
        <p:spPr>
          <a:xfrm>
            <a:off x="4318002" y="2549535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9" name="Rectangle 58"/>
          <p:cNvSpPr/>
          <p:nvPr/>
        </p:nvSpPr>
        <p:spPr>
          <a:xfrm>
            <a:off x="3970941" y="2879576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0" name="Rectangle 59"/>
          <p:cNvSpPr/>
          <p:nvPr/>
        </p:nvSpPr>
        <p:spPr>
          <a:xfrm>
            <a:off x="4056666" y="296530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1" name="Rectangle 60"/>
          <p:cNvSpPr/>
          <p:nvPr/>
        </p:nvSpPr>
        <p:spPr>
          <a:xfrm>
            <a:off x="4502458" y="279385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2" name="Rectangle 61"/>
          <p:cNvSpPr/>
          <p:nvPr/>
        </p:nvSpPr>
        <p:spPr>
          <a:xfrm>
            <a:off x="4540718" y="3387519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3" name="Rectangle 62"/>
          <p:cNvSpPr/>
          <p:nvPr/>
        </p:nvSpPr>
        <p:spPr>
          <a:xfrm>
            <a:off x="4313841" y="3222476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4" name="Rectangle 63"/>
          <p:cNvSpPr/>
          <p:nvPr/>
        </p:nvSpPr>
        <p:spPr>
          <a:xfrm>
            <a:off x="3038407" y="252264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5" name="Rectangle 64"/>
          <p:cNvSpPr/>
          <p:nvPr/>
        </p:nvSpPr>
        <p:spPr>
          <a:xfrm>
            <a:off x="3066595" y="3151409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6" name="Rectangle 65"/>
          <p:cNvSpPr/>
          <p:nvPr/>
        </p:nvSpPr>
        <p:spPr>
          <a:xfrm>
            <a:off x="2616163" y="282425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7" name="Rectangle 66"/>
          <p:cNvSpPr/>
          <p:nvPr/>
        </p:nvSpPr>
        <p:spPr>
          <a:xfrm>
            <a:off x="3295582" y="277982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8" name="Rectangle 67"/>
          <p:cNvSpPr/>
          <p:nvPr/>
        </p:nvSpPr>
        <p:spPr>
          <a:xfrm>
            <a:off x="3381307" y="286554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9" name="Rectangle 68"/>
          <p:cNvSpPr/>
          <p:nvPr/>
        </p:nvSpPr>
        <p:spPr>
          <a:xfrm>
            <a:off x="2519164" y="260837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0" name="Rectangle 69"/>
          <p:cNvSpPr/>
          <p:nvPr/>
        </p:nvSpPr>
        <p:spPr>
          <a:xfrm>
            <a:off x="3038407" y="296413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1" name="Rectangle 70"/>
          <p:cNvSpPr/>
          <p:nvPr/>
        </p:nvSpPr>
        <p:spPr>
          <a:xfrm>
            <a:off x="2873393" y="3175026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2" name="Rectangle 71"/>
          <p:cNvSpPr/>
          <p:nvPr/>
        </p:nvSpPr>
        <p:spPr>
          <a:xfrm>
            <a:off x="3724207" y="320844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3" name="Rectangle 72"/>
          <p:cNvSpPr/>
          <p:nvPr/>
        </p:nvSpPr>
        <p:spPr>
          <a:xfrm>
            <a:off x="2672861" y="3323036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4" name="Rectangle 73"/>
          <p:cNvSpPr/>
          <p:nvPr/>
        </p:nvSpPr>
        <p:spPr>
          <a:xfrm>
            <a:off x="2794127" y="286561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5" name="Rectangle 74"/>
          <p:cNvSpPr/>
          <p:nvPr/>
        </p:nvSpPr>
        <p:spPr>
          <a:xfrm>
            <a:off x="2501371" y="3130352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6" name="Rectangle 75"/>
          <p:cNvSpPr/>
          <p:nvPr/>
        </p:nvSpPr>
        <p:spPr>
          <a:xfrm>
            <a:off x="2477296" y="336460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7" name="Rectangle 76"/>
          <p:cNvSpPr/>
          <p:nvPr/>
        </p:nvSpPr>
        <p:spPr>
          <a:xfrm>
            <a:off x="2860534" y="2449355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8" name="Rectangle 77"/>
          <p:cNvSpPr/>
          <p:nvPr/>
        </p:nvSpPr>
        <p:spPr>
          <a:xfrm>
            <a:off x="3229924" y="2839830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9" name="Rectangle 78"/>
          <p:cNvSpPr/>
          <p:nvPr/>
        </p:nvSpPr>
        <p:spPr>
          <a:xfrm>
            <a:off x="2844271" y="3473252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0" name="Rectangle 79"/>
          <p:cNvSpPr/>
          <p:nvPr/>
        </p:nvSpPr>
        <p:spPr>
          <a:xfrm>
            <a:off x="2634867" y="2591287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1" name="Rectangle 80"/>
          <p:cNvSpPr/>
          <p:nvPr/>
        </p:nvSpPr>
        <p:spPr>
          <a:xfrm>
            <a:off x="3266839" y="3271602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2" name="Rectangle 81"/>
          <p:cNvSpPr/>
          <p:nvPr/>
        </p:nvSpPr>
        <p:spPr>
          <a:xfrm>
            <a:off x="3111618" y="2779822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3" name="Rectangle 82"/>
          <p:cNvSpPr/>
          <p:nvPr/>
        </p:nvSpPr>
        <p:spPr>
          <a:xfrm>
            <a:off x="2355637" y="1579535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4" name="Rectangle 83"/>
          <p:cNvSpPr/>
          <p:nvPr/>
        </p:nvSpPr>
        <p:spPr>
          <a:xfrm>
            <a:off x="3035114" y="139188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5" name="Rectangle 84"/>
          <p:cNvSpPr/>
          <p:nvPr/>
        </p:nvSpPr>
        <p:spPr>
          <a:xfrm>
            <a:off x="2291736" y="218745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6" name="Rectangle 85"/>
          <p:cNvSpPr/>
          <p:nvPr/>
        </p:nvSpPr>
        <p:spPr>
          <a:xfrm>
            <a:off x="2612812" y="1836710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7" name="Rectangle 86"/>
          <p:cNvSpPr/>
          <p:nvPr/>
        </p:nvSpPr>
        <p:spPr>
          <a:xfrm>
            <a:off x="3349184" y="190747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8" name="Rectangle 87"/>
          <p:cNvSpPr/>
          <p:nvPr/>
        </p:nvSpPr>
        <p:spPr>
          <a:xfrm>
            <a:off x="2656541" y="143720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9" name="Rectangle 88"/>
          <p:cNvSpPr/>
          <p:nvPr/>
        </p:nvSpPr>
        <p:spPr>
          <a:xfrm>
            <a:off x="3142123" y="154017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Rectangle 89"/>
          <p:cNvSpPr/>
          <p:nvPr/>
        </p:nvSpPr>
        <p:spPr>
          <a:xfrm>
            <a:off x="2955712" y="2179610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Rectangle 90"/>
          <p:cNvSpPr/>
          <p:nvPr/>
        </p:nvSpPr>
        <p:spPr>
          <a:xfrm>
            <a:off x="3168787" y="212487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2" name="Rectangle 91"/>
          <p:cNvSpPr/>
          <p:nvPr/>
        </p:nvSpPr>
        <p:spPr>
          <a:xfrm>
            <a:off x="3111617" y="183187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Rectangle 92"/>
          <p:cNvSpPr/>
          <p:nvPr/>
        </p:nvSpPr>
        <p:spPr>
          <a:xfrm>
            <a:off x="3693694" y="1384652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4" name="Rectangle 93"/>
          <p:cNvSpPr/>
          <p:nvPr/>
        </p:nvSpPr>
        <p:spPr>
          <a:xfrm>
            <a:off x="4200568" y="134058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5" name="Rectangle 94"/>
          <p:cNvSpPr/>
          <p:nvPr/>
        </p:nvSpPr>
        <p:spPr>
          <a:xfrm>
            <a:off x="3605928" y="1959010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6" name="Rectangle 95"/>
          <p:cNvSpPr/>
          <p:nvPr/>
        </p:nvSpPr>
        <p:spPr>
          <a:xfrm>
            <a:off x="4496327" y="146549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7" name="Rectangle 96"/>
          <p:cNvSpPr/>
          <p:nvPr/>
        </p:nvSpPr>
        <p:spPr>
          <a:xfrm>
            <a:off x="4036594" y="1727552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8" name="Rectangle 97"/>
          <p:cNvSpPr/>
          <p:nvPr/>
        </p:nvSpPr>
        <p:spPr>
          <a:xfrm>
            <a:off x="3880813" y="2169035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9" name="Rectangle 98"/>
          <p:cNvSpPr/>
          <p:nvPr/>
        </p:nvSpPr>
        <p:spPr>
          <a:xfrm>
            <a:off x="4267955" y="1592540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0" name="Rectangle 99"/>
          <p:cNvSpPr/>
          <p:nvPr/>
        </p:nvSpPr>
        <p:spPr>
          <a:xfrm>
            <a:off x="4293769" y="1984727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1" name="Rectangle 100"/>
          <p:cNvSpPr/>
          <p:nvPr/>
        </p:nvSpPr>
        <p:spPr>
          <a:xfrm>
            <a:off x="3962918" y="194792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Rectangle 101"/>
          <p:cNvSpPr/>
          <p:nvPr/>
        </p:nvSpPr>
        <p:spPr>
          <a:xfrm>
            <a:off x="4465219" y="2156177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4" name="Rectangle 103"/>
          <p:cNvSpPr/>
          <p:nvPr/>
        </p:nvSpPr>
        <p:spPr>
          <a:xfrm>
            <a:off x="2862815" y="134042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5" name="Rectangle 104"/>
          <p:cNvSpPr/>
          <p:nvPr/>
        </p:nvSpPr>
        <p:spPr>
          <a:xfrm>
            <a:off x="2582283" y="151451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6" name="Rectangle 105"/>
          <p:cNvSpPr/>
          <p:nvPr/>
        </p:nvSpPr>
        <p:spPr>
          <a:xfrm>
            <a:off x="2458523" y="1836709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/>
          <p:cNvSpPr/>
          <p:nvPr/>
        </p:nvSpPr>
        <p:spPr>
          <a:xfrm>
            <a:off x="2753733" y="168596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8" name="Rectangle 107"/>
          <p:cNvSpPr/>
          <p:nvPr/>
        </p:nvSpPr>
        <p:spPr>
          <a:xfrm>
            <a:off x="3003687" y="161046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9" name="Rectangle 108"/>
          <p:cNvSpPr/>
          <p:nvPr/>
        </p:nvSpPr>
        <p:spPr>
          <a:xfrm>
            <a:off x="2925183" y="185741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Rectangle 109"/>
          <p:cNvSpPr/>
          <p:nvPr/>
        </p:nvSpPr>
        <p:spPr>
          <a:xfrm>
            <a:off x="2729644" y="214008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1" name="Rectangle 110"/>
          <p:cNvSpPr/>
          <p:nvPr/>
        </p:nvSpPr>
        <p:spPr>
          <a:xfrm>
            <a:off x="3096633" y="202886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2" name="Rectangle 111"/>
          <p:cNvSpPr/>
          <p:nvPr/>
        </p:nvSpPr>
        <p:spPr>
          <a:xfrm>
            <a:off x="3190752" y="2269326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3" name="Rectangle 122"/>
          <p:cNvSpPr/>
          <p:nvPr/>
        </p:nvSpPr>
        <p:spPr>
          <a:xfrm>
            <a:off x="3788266" y="133020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4" name="Rectangle 123"/>
          <p:cNvSpPr/>
          <p:nvPr/>
        </p:nvSpPr>
        <p:spPr>
          <a:xfrm>
            <a:off x="3873991" y="141592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5" name="Rectangle 124"/>
          <p:cNvSpPr/>
          <p:nvPr/>
        </p:nvSpPr>
        <p:spPr>
          <a:xfrm>
            <a:off x="4598687" y="184455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6" name="Rectangle 125"/>
          <p:cNvSpPr/>
          <p:nvPr/>
        </p:nvSpPr>
        <p:spPr>
          <a:xfrm>
            <a:off x="4045441" y="158737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7" name="Rectangle 126"/>
          <p:cNvSpPr/>
          <p:nvPr/>
        </p:nvSpPr>
        <p:spPr>
          <a:xfrm>
            <a:off x="4200568" y="190146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8" name="Rectangle 127"/>
          <p:cNvSpPr/>
          <p:nvPr/>
        </p:nvSpPr>
        <p:spPr>
          <a:xfrm>
            <a:off x="4114951" y="2012149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9" name="Rectangle 128"/>
          <p:cNvSpPr/>
          <p:nvPr/>
        </p:nvSpPr>
        <p:spPr>
          <a:xfrm>
            <a:off x="4302616" y="184455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0" name="Rectangle 129"/>
          <p:cNvSpPr/>
          <p:nvPr/>
        </p:nvSpPr>
        <p:spPr>
          <a:xfrm>
            <a:off x="3604319" y="1701835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1" name="Rectangle 130"/>
          <p:cNvSpPr/>
          <p:nvPr/>
        </p:nvSpPr>
        <p:spPr>
          <a:xfrm>
            <a:off x="4474066" y="201600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2" name="Rectangle 131"/>
          <p:cNvSpPr/>
          <p:nvPr/>
        </p:nvSpPr>
        <p:spPr>
          <a:xfrm>
            <a:off x="4559791" y="210172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3" name="Rectangle 132"/>
          <p:cNvSpPr/>
          <p:nvPr/>
        </p:nvSpPr>
        <p:spPr>
          <a:xfrm>
            <a:off x="3800546" y="240751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4" name="Rectangle 133"/>
          <p:cNvSpPr/>
          <p:nvPr/>
        </p:nvSpPr>
        <p:spPr>
          <a:xfrm>
            <a:off x="3709900" y="2919196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5" name="Rectangle 134"/>
          <p:cNvSpPr/>
          <p:nvPr/>
        </p:nvSpPr>
        <p:spPr>
          <a:xfrm>
            <a:off x="4168984" y="296746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6" name="Rectangle 135"/>
          <p:cNvSpPr/>
          <p:nvPr/>
        </p:nvSpPr>
        <p:spPr>
          <a:xfrm>
            <a:off x="4534074" y="2518795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7" name="Rectangle 136"/>
          <p:cNvSpPr/>
          <p:nvPr/>
        </p:nvSpPr>
        <p:spPr>
          <a:xfrm>
            <a:off x="4340434" y="313891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8" name="Rectangle 137"/>
          <p:cNvSpPr/>
          <p:nvPr/>
        </p:nvSpPr>
        <p:spPr>
          <a:xfrm>
            <a:off x="4229171" y="283613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9" name="Rectangle 138"/>
          <p:cNvSpPr/>
          <p:nvPr/>
        </p:nvSpPr>
        <p:spPr>
          <a:xfrm>
            <a:off x="3860285" y="3343460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0" name="Rectangle 139"/>
          <p:cNvSpPr/>
          <p:nvPr/>
        </p:nvSpPr>
        <p:spPr>
          <a:xfrm>
            <a:off x="4400621" y="300758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1" name="Rectangle 140"/>
          <p:cNvSpPr/>
          <p:nvPr/>
        </p:nvSpPr>
        <p:spPr>
          <a:xfrm>
            <a:off x="4635185" y="286462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2" name="Rectangle 141"/>
          <p:cNvSpPr/>
          <p:nvPr/>
        </p:nvSpPr>
        <p:spPr>
          <a:xfrm>
            <a:off x="4572071" y="317903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3" name="Rectangle 142"/>
          <p:cNvSpPr/>
          <p:nvPr/>
        </p:nvSpPr>
        <p:spPr>
          <a:xfrm>
            <a:off x="3918700" y="2637486"/>
            <a:ext cx="706157" cy="726091"/>
          </a:xfrm>
          <a:prstGeom prst="rect">
            <a:avLst/>
          </a:prstGeom>
          <a:noFill/>
          <a:ln w="444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4" name="Rectangle 143"/>
          <p:cNvSpPr/>
          <p:nvPr/>
        </p:nvSpPr>
        <p:spPr>
          <a:xfrm>
            <a:off x="2216686" y="1257710"/>
            <a:ext cx="2495272" cy="2241258"/>
          </a:xfrm>
          <a:prstGeom prst="rect">
            <a:avLst/>
          </a:prstGeom>
          <a:noFill/>
          <a:ln w="444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5" name="Right Brace 144"/>
          <p:cNvSpPr/>
          <p:nvPr/>
        </p:nvSpPr>
        <p:spPr>
          <a:xfrm rot="2237364">
            <a:off x="4534822" y="3194888"/>
            <a:ext cx="386971" cy="6266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7" name="TextBox 146"/>
          <p:cNvSpPr txBox="1"/>
          <p:nvPr/>
        </p:nvSpPr>
        <p:spPr>
          <a:xfrm>
            <a:off x="4688936" y="3629917"/>
            <a:ext cx="278114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Small plot</a:t>
            </a:r>
            <a:r>
              <a:rPr lang="en-US" sz="1500" b="1" dirty="0">
                <a:sym typeface="Wingdings" panose="05000000000000000000" pitchFamily="2" charset="2"/>
              </a:rPr>
              <a:t></a:t>
            </a:r>
          </a:p>
          <a:p>
            <a:r>
              <a:rPr lang="en-US" sz="1500" b="1" dirty="0"/>
              <a:t>	Lower Heterogeneity</a:t>
            </a:r>
          </a:p>
          <a:p>
            <a:r>
              <a:rPr lang="en-US" sz="1500" b="1" dirty="0"/>
              <a:t>    </a:t>
            </a:r>
          </a:p>
        </p:txBody>
      </p:sp>
      <p:cxnSp>
        <p:nvCxnSpPr>
          <p:cNvPr id="149" name="Straight Arrow Connector 148"/>
          <p:cNvCxnSpPr/>
          <p:nvPr/>
        </p:nvCxnSpPr>
        <p:spPr>
          <a:xfrm flipH="1">
            <a:off x="5280029" y="4343401"/>
            <a:ext cx="1997" cy="255944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5278059" y="4742154"/>
            <a:ext cx="2969" cy="260456"/>
          </a:xfrm>
          <a:prstGeom prst="straightConnector1">
            <a:avLst/>
          </a:prstGeom>
          <a:ln w="28575">
            <a:solidFill>
              <a:schemeClr val="tx2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Brace 154"/>
          <p:cNvSpPr/>
          <p:nvPr/>
        </p:nvSpPr>
        <p:spPr>
          <a:xfrm rot="7209711">
            <a:off x="1607975" y="2131060"/>
            <a:ext cx="1244867" cy="276163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6" name="TextBox 155"/>
          <p:cNvSpPr txBox="1"/>
          <p:nvPr/>
        </p:nvSpPr>
        <p:spPr>
          <a:xfrm>
            <a:off x="705044" y="4102234"/>
            <a:ext cx="2890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Large </a:t>
            </a:r>
            <a:r>
              <a:rPr lang="en-US" sz="1500" b="1" dirty="0" err="1"/>
              <a:t>plot</a:t>
            </a:r>
            <a:r>
              <a:rPr lang="en-US" sz="1500" b="1" dirty="0" err="1">
                <a:sym typeface="Wingdings" panose="05000000000000000000" pitchFamily="2" charset="2"/>
              </a:rPr>
              <a:t></a:t>
            </a:r>
            <a:r>
              <a:rPr lang="en-US" sz="1500" b="1" dirty="0" err="1"/>
              <a:t>Higher</a:t>
            </a:r>
            <a:r>
              <a:rPr lang="en-US" sz="1500" b="1" dirty="0"/>
              <a:t> Heterogeneity</a:t>
            </a:r>
          </a:p>
          <a:p>
            <a:r>
              <a:rPr lang="en-US" sz="1500" b="1" dirty="0"/>
              <a:t>    </a:t>
            </a:r>
          </a:p>
          <a:p>
            <a:endParaRPr lang="en-US" sz="15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60278" y="240420"/>
            <a:ext cx="674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</a:rPr>
              <a:t>Is the null model enough to fix the sample biases?  </a:t>
            </a:r>
            <a:r>
              <a:rPr lang="en-US" sz="2100" b="1" dirty="0"/>
              <a:t>					</a:t>
            </a:r>
            <a:r>
              <a:rPr lang="en-US" sz="2100" b="1" dirty="0">
                <a:solidFill>
                  <a:srgbClr val="FF0000"/>
                </a:solidFill>
              </a:rPr>
              <a:t>Unfortunately…. No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82027" y="4343400"/>
            <a:ext cx="149149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Environment</a:t>
            </a:r>
            <a:br>
              <a:rPr lang="en-US" sz="1500" b="1" dirty="0"/>
            </a:br>
            <a:endParaRPr lang="en-US" sz="1050" b="1" dirty="0"/>
          </a:p>
          <a:p>
            <a:r>
              <a:rPr lang="en-US" sz="1500" b="1" dirty="0"/>
              <a:t>Residuals, Space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1120023" y="4502890"/>
            <a:ext cx="7198" cy="265705"/>
          </a:xfrm>
          <a:prstGeom prst="straightConnector1">
            <a:avLst/>
          </a:prstGeom>
          <a:ln w="28575">
            <a:solidFill>
              <a:schemeClr val="tx2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1120023" y="4893683"/>
            <a:ext cx="7198" cy="228921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250492" y="4488920"/>
            <a:ext cx="149149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Environment</a:t>
            </a:r>
            <a:br>
              <a:rPr lang="en-US" sz="1500" b="1" dirty="0"/>
            </a:br>
            <a:endParaRPr lang="en-US" sz="1050" b="1" dirty="0"/>
          </a:p>
          <a:p>
            <a:r>
              <a:rPr lang="en-US" sz="1500" b="1" dirty="0"/>
              <a:t>Residuals, Space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996276" y="4276960"/>
            <a:ext cx="1943100" cy="80809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2" name="Rectangle 151"/>
          <p:cNvSpPr/>
          <p:nvPr/>
        </p:nvSpPr>
        <p:spPr>
          <a:xfrm>
            <a:off x="881476" y="4448410"/>
            <a:ext cx="1943100" cy="80809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354" y="5378269"/>
            <a:ext cx="648479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7" grpId="0"/>
      <p:bldP spid="155" grpId="0" animBg="1"/>
      <p:bldP spid="156" grpId="0"/>
      <p:bldP spid="3" grpId="0"/>
      <p:bldP spid="151" grpId="0"/>
      <p:bldP spid="117" grpId="0" animBg="1"/>
      <p:bldP spid="15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4648200"/>
            <a:ext cx="5271245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04799"/>
            <a:ext cx="3581400" cy="50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152400"/>
            <a:ext cx="8733293" cy="5257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4400" y="616053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10.5281/zenodo.1484091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5791200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Viana and Chase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ine"/>
          <p:cNvSpPr/>
          <p:nvPr/>
        </p:nvSpPr>
        <p:spPr>
          <a:xfrm flipV="1">
            <a:off x="2122344" y="937340"/>
            <a:ext cx="1588" cy="3286126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5" name="Line"/>
          <p:cNvSpPr/>
          <p:nvPr/>
        </p:nvSpPr>
        <p:spPr>
          <a:xfrm>
            <a:off x="2122344" y="4223465"/>
            <a:ext cx="5265738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6" name="[R]"/>
          <p:cNvSpPr txBox="1"/>
          <p:nvPr/>
        </p:nvSpPr>
        <p:spPr>
          <a:xfrm>
            <a:off x="4291265" y="4450870"/>
            <a:ext cx="1482328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[R]</a:t>
            </a:r>
          </a:p>
        </p:txBody>
      </p:sp>
      <p:sp>
        <p:nvSpPr>
          <p:cNvPr id="457" name="Line"/>
          <p:cNvSpPr/>
          <p:nvPr/>
        </p:nvSpPr>
        <p:spPr>
          <a:xfrm>
            <a:off x="3041109" y="1099265"/>
            <a:ext cx="3812977" cy="3045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58" name="Line"/>
          <p:cNvSpPr/>
          <p:nvPr/>
        </p:nvSpPr>
        <p:spPr>
          <a:xfrm>
            <a:off x="2130281" y="3232865"/>
            <a:ext cx="4572000" cy="1588"/>
          </a:xfrm>
          <a:prstGeom prst="line">
            <a:avLst/>
          </a:prstGeom>
          <a:ln w="38100">
            <a:solidFill>
              <a:srgbClr val="FF2600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9" name="Circle"/>
          <p:cNvSpPr/>
          <p:nvPr/>
        </p:nvSpPr>
        <p:spPr>
          <a:xfrm>
            <a:off x="3121476" y="3156666"/>
            <a:ext cx="151805" cy="151805"/>
          </a:xfrm>
          <a:prstGeom prst="ellipse">
            <a:avLst/>
          </a:prstGeom>
          <a:solidFill>
            <a:srgbClr val="FF2600"/>
          </a:solidFill>
          <a:ln w="127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0" name="Line"/>
          <p:cNvSpPr/>
          <p:nvPr/>
        </p:nvSpPr>
        <p:spPr>
          <a:xfrm>
            <a:off x="3192914" y="3232865"/>
            <a:ext cx="1588" cy="910829"/>
          </a:xfrm>
          <a:prstGeom prst="line">
            <a:avLst/>
          </a:prstGeom>
          <a:ln w="127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1" name="Growth rate dN/Ndt"/>
          <p:cNvSpPr txBox="1"/>
          <p:nvPr/>
        </p:nvSpPr>
        <p:spPr>
          <a:xfrm rot="16200000">
            <a:off x="255047" y="2107767"/>
            <a:ext cx="2366368" cy="102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Growth rate dN/Ndt</a:t>
            </a:r>
          </a:p>
        </p:txBody>
      </p:sp>
      <p:sp>
        <p:nvSpPr>
          <p:cNvPr id="462" name="B"/>
          <p:cNvSpPr txBox="1"/>
          <p:nvPr/>
        </p:nvSpPr>
        <p:spPr>
          <a:xfrm>
            <a:off x="6764789" y="2002294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63" name="Line"/>
          <p:cNvSpPr/>
          <p:nvPr/>
        </p:nvSpPr>
        <p:spPr>
          <a:xfrm>
            <a:off x="2433891" y="2273817"/>
            <a:ext cx="4268391" cy="1902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4" name="Line"/>
          <p:cNvSpPr/>
          <p:nvPr/>
        </p:nvSpPr>
        <p:spPr>
          <a:xfrm>
            <a:off x="2130281" y="3416817"/>
            <a:ext cx="4572000" cy="1588"/>
          </a:xfrm>
          <a:prstGeom prst="line">
            <a:avLst/>
          </a:prstGeom>
          <a:ln w="38100">
            <a:solidFill>
              <a:srgbClr val="4180FF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5" name="Circle"/>
          <p:cNvSpPr/>
          <p:nvPr/>
        </p:nvSpPr>
        <p:spPr>
          <a:xfrm>
            <a:off x="2585695" y="3340617"/>
            <a:ext cx="151805" cy="151805"/>
          </a:xfrm>
          <a:prstGeom prst="ellipse">
            <a:avLst/>
          </a:prstGeom>
          <a:solidFill>
            <a:srgbClr val="4180FF"/>
          </a:solidFill>
          <a:ln w="127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6" name="R*B"/>
          <p:cNvSpPr txBox="1"/>
          <p:nvPr/>
        </p:nvSpPr>
        <p:spPr>
          <a:xfrm>
            <a:off x="2319789" y="4258231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868686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 dirty="0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 dirty="0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</a:p>
        </p:txBody>
      </p:sp>
      <p:sp>
        <p:nvSpPr>
          <p:cNvPr id="467" name="Line"/>
          <p:cNvSpPr/>
          <p:nvPr/>
        </p:nvSpPr>
        <p:spPr>
          <a:xfrm>
            <a:off x="2666062" y="3493016"/>
            <a:ext cx="1588" cy="687587"/>
          </a:xfrm>
          <a:prstGeom prst="line">
            <a:avLst/>
          </a:prstGeom>
          <a:ln w="12700">
            <a:solidFill>
              <a:srgbClr val="4180FF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8" name="A"/>
          <p:cNvSpPr txBox="1"/>
          <p:nvPr/>
        </p:nvSpPr>
        <p:spPr>
          <a:xfrm>
            <a:off x="6336164" y="87298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69" name="R*A"/>
          <p:cNvSpPr txBox="1"/>
          <p:nvPr/>
        </p:nvSpPr>
        <p:spPr>
          <a:xfrm>
            <a:off x="2916093" y="4288591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E324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22344" y="152400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R* Principle</a:t>
            </a:r>
            <a:endParaRPr lang="en-US" sz="4000" b="1" dirty="0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190356" y="5071471"/>
            <a:ext cx="8451850" cy="915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b="1" dirty="0">
                <a:latin typeface="Arial" pitchFamily="34" charset="0"/>
                <a:ea typeface="MS PGothic" pitchFamily="34" charset="-128"/>
              </a:rPr>
              <a:t>Two species together…the species with the lowest R* always wins</a:t>
            </a:r>
          </a:p>
          <a:p>
            <a:endParaRPr lang="en-US" sz="18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1800" b="1" i="1" dirty="0">
                <a:solidFill>
                  <a:schemeClr val="accent2"/>
                </a:solidFill>
                <a:latin typeface="Arial" pitchFamily="34" charset="0"/>
                <a:ea typeface="MS PGothic" pitchFamily="34" charset="-128"/>
              </a:rPr>
              <a:t>….when there is only one limiting resource, and the system is at equilibrium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1142205" y="6330282"/>
            <a:ext cx="5665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ea typeface="MS PGothic" pitchFamily="34" charset="-128"/>
              </a:rPr>
              <a:t>…But, then how do species coexist??</a:t>
            </a:r>
          </a:p>
        </p:txBody>
      </p:sp>
    </p:spTree>
    <p:extLst>
      <p:ext uri="{BB962C8B-B14F-4D97-AF65-F5344CB8AC3E}">
        <p14:creationId xmlns:p14="http://schemas.microsoft.com/office/powerpoint/2010/main" val="479368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21" grpId="0" animBg="1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07371" y="103780"/>
            <a:ext cx="7496394" cy="461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399" b="1" dirty="0" err="1"/>
              <a:t>Scale</a:t>
            </a:r>
            <a:r>
              <a:rPr lang="en-GB" sz="2399" b="1" dirty="0" err="1">
                <a:sym typeface="Wingdings" panose="05000000000000000000" pitchFamily="2" charset="2"/>
              </a:rPr>
              <a:t>C</a:t>
            </a:r>
            <a:r>
              <a:rPr lang="en-GB" sz="2399" b="1" dirty="0" err="1"/>
              <a:t>ommunity</a:t>
            </a:r>
            <a:r>
              <a:rPr lang="en-GB" sz="2399" b="1" dirty="0"/>
              <a:t> Assembly </a:t>
            </a:r>
            <a:r>
              <a:rPr lang="en-GB" sz="2399" b="1" dirty="0">
                <a:solidFill>
                  <a:srgbClr val="0070C0"/>
                </a:solidFill>
              </a:rPr>
              <a:t>(Synthesis v. 2)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791067" y="785400"/>
            <a:ext cx="9236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Environment</a:t>
            </a:r>
          </a:p>
        </p:txBody>
      </p:sp>
      <p:sp>
        <p:nvSpPr>
          <p:cNvPr id="41988" name="TextBox 19"/>
          <p:cNvSpPr txBox="1">
            <a:spLocks noChangeArrowheads="1"/>
          </p:cNvSpPr>
          <p:nvPr/>
        </p:nvSpPr>
        <p:spPr bwMode="auto">
          <a:xfrm>
            <a:off x="6691883" y="6552737"/>
            <a:ext cx="1885453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80" b="1" i="1"/>
              <a:t>Viana and Chase unpublished</a:t>
            </a:r>
          </a:p>
        </p:txBody>
      </p:sp>
      <p:pic>
        <p:nvPicPr>
          <p:cNvPr id="41989" name="Imagen 18" descr="Plot_env-spac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52" y="575341"/>
            <a:ext cx="3823932" cy="305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3809643" y="2105772"/>
            <a:ext cx="70564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Dispersal</a:t>
            </a:r>
          </a:p>
        </p:txBody>
      </p:sp>
      <p:grpSp>
        <p:nvGrpSpPr>
          <p:cNvPr id="33" name="Agrupar 25"/>
          <p:cNvGrpSpPr>
            <a:grpSpLocks/>
          </p:cNvGrpSpPr>
          <p:nvPr/>
        </p:nvGrpSpPr>
        <p:grpSpPr bwMode="auto">
          <a:xfrm>
            <a:off x="4311213" y="2437293"/>
            <a:ext cx="4115443" cy="4124624"/>
            <a:chOff x="4081692" y="1994717"/>
            <a:chExt cx="4572000" cy="4582200"/>
          </a:xfrm>
        </p:grpSpPr>
        <p:pic>
          <p:nvPicPr>
            <p:cNvPr id="42041" name="Imagen 23" descr="Ternary_Cottenie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692" y="1994717"/>
              <a:ext cx="4572000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5" name="Conector recto de flecha 10"/>
            <p:cNvCxnSpPr/>
            <p:nvPr/>
          </p:nvCxnSpPr>
          <p:spPr>
            <a:xfrm rot="5400000">
              <a:off x="4000729" y="3601267"/>
              <a:ext cx="2003425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043" name="CuadroTexto 11"/>
            <p:cNvSpPr txBox="1">
              <a:spLocks noChangeArrowheads="1"/>
            </p:cNvSpPr>
            <p:nvPr/>
          </p:nvSpPr>
          <p:spPr bwMode="auto">
            <a:xfrm rot="18023060">
              <a:off x="3751649" y="3842535"/>
              <a:ext cx="2271919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Environment (≈ niche)</a:t>
              </a:r>
            </a:p>
          </p:txBody>
        </p:sp>
        <p:cxnSp>
          <p:nvCxnSpPr>
            <p:cNvPr id="37" name="Conector recto de flecha 12"/>
            <p:cNvCxnSpPr/>
            <p:nvPr/>
          </p:nvCxnSpPr>
          <p:spPr>
            <a:xfrm rot="16200000" flipV="1">
              <a:off x="6816160" y="3671911"/>
              <a:ext cx="2001837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13"/>
            <p:cNvCxnSpPr/>
            <p:nvPr/>
          </p:nvCxnSpPr>
          <p:spPr>
            <a:xfrm>
              <a:off x="5362804" y="6196829"/>
              <a:ext cx="2008188" cy="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046" name="CuadroTexto 14"/>
            <p:cNvSpPr txBox="1">
              <a:spLocks noChangeArrowheads="1"/>
            </p:cNvSpPr>
            <p:nvPr/>
          </p:nvSpPr>
          <p:spPr bwMode="auto">
            <a:xfrm>
              <a:off x="4789924" y="6197385"/>
              <a:ext cx="3236135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Residuals (≈ drift + unmeasured)</a:t>
              </a:r>
            </a:p>
          </p:txBody>
        </p:sp>
        <p:sp>
          <p:nvSpPr>
            <p:cNvPr id="42047" name="CuadroTexto 15"/>
            <p:cNvSpPr txBox="1">
              <a:spLocks noChangeArrowheads="1"/>
            </p:cNvSpPr>
            <p:nvPr/>
          </p:nvSpPr>
          <p:spPr bwMode="auto">
            <a:xfrm rot="14390097" flipV="1">
              <a:off x="7037952" y="4035138"/>
              <a:ext cx="1944673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Space (≈ dispersal)</a:t>
              </a:r>
            </a:p>
          </p:txBody>
        </p:sp>
      </p:grpSp>
      <p:grpSp>
        <p:nvGrpSpPr>
          <p:cNvPr id="41" name="Agrupar 35"/>
          <p:cNvGrpSpPr>
            <a:grpSpLocks/>
          </p:cNvGrpSpPr>
          <p:nvPr/>
        </p:nvGrpSpPr>
        <p:grpSpPr bwMode="auto">
          <a:xfrm>
            <a:off x="4315500" y="2433006"/>
            <a:ext cx="4115443" cy="4124624"/>
            <a:chOff x="4083687" y="1994717"/>
            <a:chExt cx="4572000" cy="4582200"/>
          </a:xfrm>
        </p:grpSpPr>
        <p:pic>
          <p:nvPicPr>
            <p:cNvPr id="42034" name="Imagen 33" descr="Ternary_Cottenie+mydata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687" y="1994717"/>
              <a:ext cx="4572000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3" name="Conector recto de flecha 22"/>
            <p:cNvCxnSpPr/>
            <p:nvPr/>
          </p:nvCxnSpPr>
          <p:spPr>
            <a:xfrm rot="5400000">
              <a:off x="4001137" y="3601268"/>
              <a:ext cx="2003425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036" name="CuadroTexto 23"/>
            <p:cNvSpPr txBox="1">
              <a:spLocks noChangeArrowheads="1"/>
            </p:cNvSpPr>
            <p:nvPr/>
          </p:nvSpPr>
          <p:spPr bwMode="auto">
            <a:xfrm rot="18023060">
              <a:off x="3751649" y="3842535"/>
              <a:ext cx="2271919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Environment (≈ niche)</a:t>
              </a:r>
            </a:p>
          </p:txBody>
        </p:sp>
        <p:cxnSp>
          <p:nvCxnSpPr>
            <p:cNvPr id="45" name="Conector recto de flecha 24"/>
            <p:cNvCxnSpPr/>
            <p:nvPr/>
          </p:nvCxnSpPr>
          <p:spPr>
            <a:xfrm rot="16200000" flipV="1">
              <a:off x="6814981" y="3671911"/>
              <a:ext cx="2001838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25"/>
            <p:cNvCxnSpPr/>
            <p:nvPr/>
          </p:nvCxnSpPr>
          <p:spPr>
            <a:xfrm>
              <a:off x="5363212" y="6196830"/>
              <a:ext cx="2008188" cy="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039" name="CuadroTexto 26"/>
            <p:cNvSpPr txBox="1">
              <a:spLocks noChangeArrowheads="1"/>
            </p:cNvSpPr>
            <p:nvPr/>
          </p:nvSpPr>
          <p:spPr bwMode="auto">
            <a:xfrm>
              <a:off x="4789923" y="6197385"/>
              <a:ext cx="3236135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Residuals (≈ drift + unmeasured)</a:t>
              </a:r>
            </a:p>
          </p:txBody>
        </p:sp>
        <p:sp>
          <p:nvSpPr>
            <p:cNvPr id="42040" name="CuadroTexto 27"/>
            <p:cNvSpPr txBox="1">
              <a:spLocks noChangeArrowheads="1"/>
            </p:cNvSpPr>
            <p:nvPr/>
          </p:nvSpPr>
          <p:spPr bwMode="auto">
            <a:xfrm rot="14390097" flipV="1">
              <a:off x="7037952" y="4035138"/>
              <a:ext cx="1944673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Space (≈ dispersal)</a:t>
              </a:r>
            </a:p>
          </p:txBody>
        </p:sp>
      </p:grpSp>
      <p:sp>
        <p:nvSpPr>
          <p:cNvPr id="49" name="Oval 48"/>
          <p:cNvSpPr/>
          <p:nvPr/>
        </p:nvSpPr>
        <p:spPr>
          <a:xfrm>
            <a:off x="1174617" y="3710509"/>
            <a:ext cx="227207" cy="30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0" name="Oval 49"/>
          <p:cNvSpPr/>
          <p:nvPr/>
        </p:nvSpPr>
        <p:spPr>
          <a:xfrm>
            <a:off x="1674757" y="3810536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1" name="Oval 50"/>
          <p:cNvSpPr/>
          <p:nvPr/>
        </p:nvSpPr>
        <p:spPr>
          <a:xfrm>
            <a:off x="2146318" y="3721941"/>
            <a:ext cx="228636" cy="30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2" name="Oval 51"/>
          <p:cNvSpPr/>
          <p:nvPr/>
        </p:nvSpPr>
        <p:spPr>
          <a:xfrm>
            <a:off x="667331" y="3810536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3" name="Oval 52"/>
          <p:cNvSpPr/>
          <p:nvPr/>
        </p:nvSpPr>
        <p:spPr>
          <a:xfrm>
            <a:off x="1204625" y="4190643"/>
            <a:ext cx="228636" cy="30437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4" name="Oval 53"/>
          <p:cNvSpPr/>
          <p:nvPr/>
        </p:nvSpPr>
        <p:spPr>
          <a:xfrm>
            <a:off x="1706194" y="4244944"/>
            <a:ext cx="228636" cy="30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5" name="Oval 54"/>
          <p:cNvSpPr/>
          <p:nvPr/>
        </p:nvSpPr>
        <p:spPr>
          <a:xfrm>
            <a:off x="2177755" y="4202076"/>
            <a:ext cx="228636" cy="305800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6" name="Oval 55"/>
          <p:cNvSpPr/>
          <p:nvPr/>
        </p:nvSpPr>
        <p:spPr>
          <a:xfrm>
            <a:off x="698768" y="4267808"/>
            <a:ext cx="228636" cy="30437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7" name="Oval 56"/>
          <p:cNvSpPr/>
          <p:nvPr/>
        </p:nvSpPr>
        <p:spPr>
          <a:xfrm>
            <a:off x="1184619" y="4647915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8" name="Oval 57"/>
          <p:cNvSpPr/>
          <p:nvPr/>
        </p:nvSpPr>
        <p:spPr>
          <a:xfrm>
            <a:off x="1686189" y="4723651"/>
            <a:ext cx="228636" cy="305800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9" name="Oval 58"/>
          <p:cNvSpPr/>
          <p:nvPr/>
        </p:nvSpPr>
        <p:spPr>
          <a:xfrm>
            <a:off x="2157750" y="4659346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0" name="Oval 59"/>
          <p:cNvSpPr/>
          <p:nvPr/>
        </p:nvSpPr>
        <p:spPr>
          <a:xfrm>
            <a:off x="678763" y="4700788"/>
            <a:ext cx="228636" cy="30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1" name="Oval 60"/>
          <p:cNvSpPr/>
          <p:nvPr/>
        </p:nvSpPr>
        <p:spPr>
          <a:xfrm>
            <a:off x="1204625" y="5082322"/>
            <a:ext cx="228636" cy="30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2" name="Oval 61"/>
          <p:cNvSpPr/>
          <p:nvPr/>
        </p:nvSpPr>
        <p:spPr>
          <a:xfrm>
            <a:off x="1706194" y="5158059"/>
            <a:ext cx="228636" cy="30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3" name="Oval 62"/>
          <p:cNvSpPr/>
          <p:nvPr/>
        </p:nvSpPr>
        <p:spPr>
          <a:xfrm>
            <a:off x="2177755" y="5116618"/>
            <a:ext cx="228636" cy="30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4" name="Oval 63"/>
          <p:cNvSpPr/>
          <p:nvPr/>
        </p:nvSpPr>
        <p:spPr>
          <a:xfrm>
            <a:off x="698768" y="5180923"/>
            <a:ext cx="228636" cy="305800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5" name="Oval 64"/>
          <p:cNvSpPr/>
          <p:nvPr/>
        </p:nvSpPr>
        <p:spPr>
          <a:xfrm>
            <a:off x="2607877" y="3810536"/>
            <a:ext cx="228636" cy="30437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6" name="Oval 65"/>
          <p:cNvSpPr/>
          <p:nvPr/>
        </p:nvSpPr>
        <p:spPr>
          <a:xfrm>
            <a:off x="2639314" y="4267808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7" name="Oval 66"/>
          <p:cNvSpPr/>
          <p:nvPr/>
        </p:nvSpPr>
        <p:spPr>
          <a:xfrm>
            <a:off x="2619309" y="4723651"/>
            <a:ext cx="228636" cy="30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8" name="Oval 67"/>
          <p:cNvSpPr/>
          <p:nvPr/>
        </p:nvSpPr>
        <p:spPr>
          <a:xfrm>
            <a:off x="2639314" y="5180923"/>
            <a:ext cx="228636" cy="305800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9" name="Oval 68"/>
          <p:cNvSpPr/>
          <p:nvPr/>
        </p:nvSpPr>
        <p:spPr>
          <a:xfrm>
            <a:off x="1213199" y="5562457"/>
            <a:ext cx="228636" cy="30437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0" name="Oval 69"/>
          <p:cNvSpPr/>
          <p:nvPr/>
        </p:nvSpPr>
        <p:spPr>
          <a:xfrm>
            <a:off x="1714768" y="5638194"/>
            <a:ext cx="228636" cy="304371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1" name="Oval 70"/>
          <p:cNvSpPr/>
          <p:nvPr/>
        </p:nvSpPr>
        <p:spPr>
          <a:xfrm>
            <a:off x="2186329" y="5573889"/>
            <a:ext cx="228636" cy="30437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2" name="Oval 71"/>
          <p:cNvSpPr/>
          <p:nvPr/>
        </p:nvSpPr>
        <p:spPr>
          <a:xfrm>
            <a:off x="707342" y="5615330"/>
            <a:ext cx="228636" cy="304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3" name="Oval 72"/>
          <p:cNvSpPr/>
          <p:nvPr/>
        </p:nvSpPr>
        <p:spPr>
          <a:xfrm>
            <a:off x="2647888" y="5638194"/>
            <a:ext cx="228636" cy="304371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4" name="Oval 73"/>
          <p:cNvSpPr/>
          <p:nvPr/>
        </p:nvSpPr>
        <p:spPr>
          <a:xfrm>
            <a:off x="1213199" y="6019729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5" name="Oval 74"/>
          <p:cNvSpPr/>
          <p:nvPr/>
        </p:nvSpPr>
        <p:spPr>
          <a:xfrm>
            <a:off x="1714768" y="6095465"/>
            <a:ext cx="228636" cy="304371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6" name="Oval 75"/>
          <p:cNvSpPr/>
          <p:nvPr/>
        </p:nvSpPr>
        <p:spPr>
          <a:xfrm>
            <a:off x="2186329" y="6031161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7" name="Oval 76"/>
          <p:cNvSpPr/>
          <p:nvPr/>
        </p:nvSpPr>
        <p:spPr>
          <a:xfrm>
            <a:off x="707342" y="6095465"/>
            <a:ext cx="228636" cy="304371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8" name="Oval 77"/>
          <p:cNvSpPr/>
          <p:nvPr/>
        </p:nvSpPr>
        <p:spPr>
          <a:xfrm>
            <a:off x="2647888" y="6095465"/>
            <a:ext cx="228636" cy="304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9" name="Elipse 7"/>
          <p:cNvSpPr/>
          <p:nvPr/>
        </p:nvSpPr>
        <p:spPr>
          <a:xfrm>
            <a:off x="6080283" y="5465288"/>
            <a:ext cx="287223" cy="26007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80" name="Elipse 7"/>
          <p:cNvSpPr/>
          <p:nvPr/>
        </p:nvSpPr>
        <p:spPr>
          <a:xfrm>
            <a:off x="6643298" y="5160917"/>
            <a:ext cx="287223" cy="26007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81" name="Elipse 7"/>
          <p:cNvSpPr/>
          <p:nvPr/>
        </p:nvSpPr>
        <p:spPr>
          <a:xfrm>
            <a:off x="6966245" y="4670779"/>
            <a:ext cx="285795" cy="26007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cxnSp>
        <p:nvCxnSpPr>
          <p:cNvPr id="3" name="Straight Arrow Connector 2"/>
          <p:cNvCxnSpPr>
            <a:stCxn id="79" idx="7"/>
          </p:cNvCxnSpPr>
          <p:nvPr/>
        </p:nvCxnSpPr>
        <p:spPr>
          <a:xfrm flipV="1">
            <a:off x="6324637" y="5318104"/>
            <a:ext cx="318661" cy="184337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0" idx="7"/>
            <a:endCxn id="81" idx="4"/>
          </p:cNvCxnSpPr>
          <p:nvPr/>
        </p:nvCxnSpPr>
        <p:spPr>
          <a:xfrm flipV="1">
            <a:off x="6889081" y="4930851"/>
            <a:ext cx="220062" cy="268647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774482" y="5223791"/>
            <a:ext cx="716863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80" b="1" i="1"/>
              <a:t>All ponds</a:t>
            </a: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6654729" y="5363830"/>
            <a:ext cx="101742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080" b="1" i="1"/>
              <a:t>Permanent ponds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6411804" y="4220652"/>
            <a:ext cx="1216056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080" b="1" i="1"/>
              <a:t>Fishless permanent ponds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994838" y="4647917"/>
            <a:ext cx="468398" cy="341632"/>
            <a:chOff x="8804450" y="2129796"/>
            <a:chExt cx="521926" cy="379525"/>
          </a:xfrm>
        </p:grpSpPr>
        <p:sp>
          <p:nvSpPr>
            <p:cNvPr id="82" name="Elipse 8"/>
            <p:cNvSpPr/>
            <p:nvPr/>
          </p:nvSpPr>
          <p:spPr bwMode="auto">
            <a:xfrm>
              <a:off x="8855403" y="2150434"/>
              <a:ext cx="318455" cy="28892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100"/>
            </a:p>
          </p:txBody>
        </p:sp>
        <p:sp>
          <p:nvSpPr>
            <p:cNvPr id="42033" name="TextBox 1"/>
            <p:cNvSpPr txBox="1">
              <a:spLocks noChangeArrowheads="1"/>
            </p:cNvSpPr>
            <p:nvPr/>
          </p:nvSpPr>
          <p:spPr bwMode="auto">
            <a:xfrm>
              <a:off x="8804450" y="2129796"/>
              <a:ext cx="521926" cy="3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 b="1"/>
                <a:t>BCI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09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0" grpId="1" animBg="1"/>
      <p:bldP spid="5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2" grpId="0" animBg="1"/>
      <p:bldP spid="63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9" grpId="0" animBg="1"/>
      <p:bldP spid="80" grpId="0" animBg="1"/>
      <p:bldP spid="81" grpId="0" animBg="1"/>
      <p:bldP spid="5" grpId="0"/>
      <p:bldP spid="84" grpId="0"/>
      <p:bldP spid="8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186" y="3346121"/>
            <a:ext cx="2867950" cy="35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1" name="Group 8"/>
          <p:cNvGrpSpPr>
            <a:grpSpLocks/>
          </p:cNvGrpSpPr>
          <p:nvPr/>
        </p:nvGrpSpPr>
        <p:grpSpPr bwMode="auto">
          <a:xfrm>
            <a:off x="4702752" y="3651921"/>
            <a:ext cx="4184034" cy="3108016"/>
            <a:chOff x="6173708" y="1897871"/>
            <a:chExt cx="3208527" cy="2660813"/>
          </a:xfrm>
        </p:grpSpPr>
        <p:pic>
          <p:nvPicPr>
            <p:cNvPr id="39953" name="Imagen 3" descr="Barro_colorado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8" y="1897871"/>
              <a:ext cx="3208527" cy="266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4" name="CuadroTexto 4"/>
            <p:cNvSpPr txBox="1">
              <a:spLocks noChangeArrowheads="1"/>
            </p:cNvSpPr>
            <p:nvPr/>
          </p:nvSpPr>
          <p:spPr bwMode="auto">
            <a:xfrm>
              <a:off x="6371392" y="4196868"/>
              <a:ext cx="1802345" cy="221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080" b="1" i="1"/>
                <a:t>Fricker et al. 2012, </a:t>
              </a:r>
              <a:r>
                <a:rPr lang="es-ES_tradnl" altLang="en-US" sz="1080" b="1" i="1"/>
                <a:t>Remote Sens, 4(6))</a:t>
              </a:r>
              <a:endParaRPr lang="en-GB" altLang="en-US" sz="1080" b="1" i="1"/>
            </a:p>
          </p:txBody>
        </p:sp>
      </p:grpSp>
      <p:grpSp>
        <p:nvGrpSpPr>
          <p:cNvPr id="39940" name="Group 7"/>
          <p:cNvGrpSpPr>
            <a:grpSpLocks/>
          </p:cNvGrpSpPr>
          <p:nvPr/>
        </p:nvGrpSpPr>
        <p:grpSpPr bwMode="auto">
          <a:xfrm>
            <a:off x="5580141" y="938300"/>
            <a:ext cx="2177755" cy="1181775"/>
            <a:chOff x="6192699" y="-288459"/>
            <a:chExt cx="3223703" cy="1764746"/>
          </a:xfrm>
        </p:grpSpPr>
        <p:pic>
          <p:nvPicPr>
            <p:cNvPr id="39951" name="Imagen 10" descr="Barro_Colorado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699" y="-288459"/>
              <a:ext cx="3223703" cy="1702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2" name="TextBox 5"/>
            <p:cNvSpPr txBox="1">
              <a:spLocks noChangeArrowheads="1"/>
            </p:cNvSpPr>
            <p:nvPr/>
          </p:nvSpPr>
          <p:spPr bwMode="auto">
            <a:xfrm>
              <a:off x="6192699" y="966128"/>
              <a:ext cx="2902537" cy="510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 b="1">
                  <a:solidFill>
                    <a:schemeClr val="bg1"/>
                  </a:solidFill>
                </a:rPr>
                <a:t>~250,000 individuals</a:t>
              </a:r>
            </a:p>
          </p:txBody>
        </p:sp>
      </p:grpSp>
      <p:cxnSp>
        <p:nvCxnSpPr>
          <p:cNvPr id="11" name="Straight Connector 10"/>
          <p:cNvCxnSpPr/>
          <p:nvPr/>
        </p:nvCxnSpPr>
        <p:spPr>
          <a:xfrm flipH="1">
            <a:off x="4731332" y="2092911"/>
            <a:ext cx="807369" cy="16618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757897" y="2078621"/>
            <a:ext cx="1128889" cy="16461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60186" y="2315830"/>
            <a:ext cx="560158" cy="10302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889384" y="2315830"/>
            <a:ext cx="638752" cy="10302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017" name="TextBox 31"/>
          <p:cNvSpPr txBox="1">
            <a:spLocks noChangeArrowheads="1"/>
          </p:cNvSpPr>
          <p:nvPr/>
        </p:nvSpPr>
        <p:spPr bwMode="auto">
          <a:xfrm>
            <a:off x="935978" y="842559"/>
            <a:ext cx="2061783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0" b="1"/>
              <a:t>~10,000-500,000 individuals</a:t>
            </a:r>
          </a:p>
        </p:txBody>
      </p:sp>
      <p:pic>
        <p:nvPicPr>
          <p:cNvPr id="43018" name="Picture 3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343" y="1092630"/>
            <a:ext cx="1669041" cy="125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5458679" y="3370412"/>
            <a:ext cx="233108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20" b="1" dirty="0">
                <a:solidFill>
                  <a:srgbClr val="222222"/>
                </a:solidFill>
                <a:latin typeface="+mj-lt"/>
              </a:rPr>
              <a:t>~390,000,000 individuals</a:t>
            </a:r>
            <a:endParaRPr lang="en-US" sz="1620" b="1" dirty="0">
              <a:latin typeface="+mj-lt"/>
            </a:endParaRPr>
          </a:p>
        </p:txBody>
      </p:sp>
      <p:sp>
        <p:nvSpPr>
          <p:cNvPr id="39948" name="TextBox 44"/>
          <p:cNvSpPr txBox="1">
            <a:spLocks noChangeArrowheads="1"/>
          </p:cNvSpPr>
          <p:nvPr/>
        </p:nvSpPr>
        <p:spPr bwMode="auto">
          <a:xfrm>
            <a:off x="630178" y="3530458"/>
            <a:ext cx="263565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0" b="1">
                <a:solidFill>
                  <a:schemeClr val="bg1"/>
                </a:solidFill>
              </a:rPr>
              <a:t>~10,000,000-500,000,000 individuals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3622448" y="2131493"/>
            <a:ext cx="1736202" cy="1221772"/>
          </a:xfrm>
          <a:prstGeom prst="straightConnector1">
            <a:avLst/>
          </a:prstGeom>
          <a:ln w="76200" cmpd="dbl">
            <a:prstDash val="solid"/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950" name="TextBox 2"/>
          <p:cNvSpPr txBox="1">
            <a:spLocks noChangeArrowheads="1"/>
          </p:cNvSpPr>
          <p:nvPr/>
        </p:nvSpPr>
        <p:spPr bwMode="auto">
          <a:xfrm>
            <a:off x="1456125" y="146649"/>
            <a:ext cx="58455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Comparing ponds vs. BCI:  Metacommunity Scale Mismatch</a:t>
            </a:r>
          </a:p>
        </p:txBody>
      </p:sp>
    </p:spTree>
    <p:extLst>
      <p:ext uri="{BB962C8B-B14F-4D97-AF65-F5344CB8AC3E}">
        <p14:creationId xmlns:p14="http://schemas.microsoft.com/office/powerpoint/2010/main" val="8549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7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882" b="5669"/>
          <a:stretch>
            <a:fillRect/>
          </a:stretch>
        </p:blipFill>
        <p:spPr bwMode="auto">
          <a:xfrm>
            <a:off x="5357222" y="3247521"/>
            <a:ext cx="3309502" cy="319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53" b="47966"/>
          <a:stretch>
            <a:fillRect/>
          </a:stretch>
        </p:blipFill>
        <p:spPr bwMode="auto">
          <a:xfrm>
            <a:off x="1096023" y="3101765"/>
            <a:ext cx="3029423" cy="343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08" b="70731"/>
          <a:stretch>
            <a:fillRect/>
          </a:stretch>
        </p:blipFill>
        <p:spPr bwMode="auto">
          <a:xfrm>
            <a:off x="1031719" y="998317"/>
            <a:ext cx="3068006" cy="260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202" b="26286"/>
          <a:stretch>
            <a:fillRect/>
          </a:stretch>
        </p:blipFill>
        <p:spPr bwMode="auto">
          <a:xfrm>
            <a:off x="5334358" y="459595"/>
            <a:ext cx="3268061" cy="333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7"/>
          <p:cNvSpPr txBox="1">
            <a:spLocks noChangeArrowheads="1"/>
          </p:cNvSpPr>
          <p:nvPr/>
        </p:nvSpPr>
        <p:spPr bwMode="auto">
          <a:xfrm>
            <a:off x="6028839" y="6527015"/>
            <a:ext cx="251530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0" b="1" i="1"/>
              <a:t>Garzon-Lopez et al. 2014. J. Veg Sci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7457" y="776826"/>
            <a:ext cx="132600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i="1" dirty="0" err="1"/>
              <a:t>Tabebuia</a:t>
            </a:r>
            <a:r>
              <a:rPr lang="en-US" sz="1100" b="1" i="1" dirty="0"/>
              <a:t> </a:t>
            </a:r>
            <a:r>
              <a:rPr lang="en-US" sz="1100" b="1" i="1" dirty="0" err="1"/>
              <a:t>guayacan</a:t>
            </a:r>
            <a:endParaRPr lang="en-US" sz="11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53154" y="3477586"/>
            <a:ext cx="13708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i="1" dirty="0" err="1"/>
              <a:t>Oenocarpus</a:t>
            </a:r>
            <a:r>
              <a:rPr lang="en-US" sz="1100" b="1" i="1" dirty="0"/>
              <a:t> </a:t>
            </a:r>
            <a:r>
              <a:rPr lang="en-US" sz="1100" b="1" i="1" dirty="0" err="1"/>
              <a:t>mapora</a:t>
            </a:r>
            <a:endParaRPr lang="en-US" sz="11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295775" y="768253"/>
            <a:ext cx="120097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i="1" dirty="0"/>
              <a:t>Jacaranda </a:t>
            </a:r>
            <a:r>
              <a:rPr lang="en-US" sz="1100" b="1" i="1" dirty="0" err="1"/>
              <a:t>copaia</a:t>
            </a:r>
            <a:endParaRPr lang="en-US" sz="11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380085" y="3507594"/>
            <a:ext cx="127150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i="1" dirty="0" err="1"/>
              <a:t>Attalea</a:t>
            </a:r>
            <a:r>
              <a:rPr lang="en-US" sz="1100" b="1" i="1" dirty="0"/>
              <a:t> </a:t>
            </a:r>
            <a:r>
              <a:rPr lang="en-US" sz="1100" b="1" i="1" dirty="0" err="1"/>
              <a:t>butyracea</a:t>
            </a:r>
            <a:r>
              <a:rPr lang="en-US" sz="1100" b="1" i="1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6314634" y="2251528"/>
            <a:ext cx="533007" cy="305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4" name="Rectangle 13"/>
          <p:cNvSpPr/>
          <p:nvPr/>
        </p:nvSpPr>
        <p:spPr>
          <a:xfrm>
            <a:off x="6486111" y="4916562"/>
            <a:ext cx="533007" cy="3043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5" name="Rectangle 14"/>
          <p:cNvSpPr/>
          <p:nvPr/>
        </p:nvSpPr>
        <p:spPr>
          <a:xfrm>
            <a:off x="1971984" y="2217232"/>
            <a:ext cx="533007" cy="305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6" name="Rectangle 15"/>
          <p:cNvSpPr/>
          <p:nvPr/>
        </p:nvSpPr>
        <p:spPr>
          <a:xfrm>
            <a:off x="2023427" y="4862261"/>
            <a:ext cx="533007" cy="3043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40975" name="TextBox 2"/>
          <p:cNvSpPr txBox="1">
            <a:spLocks noChangeArrowheads="1"/>
          </p:cNvSpPr>
          <p:nvPr/>
        </p:nvSpPr>
        <p:spPr bwMode="auto">
          <a:xfrm>
            <a:off x="1433261" y="106637"/>
            <a:ext cx="555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Habitat Associations are Stronger at Larger Scales on BCI</a:t>
            </a:r>
          </a:p>
        </p:txBody>
      </p:sp>
    </p:spTree>
    <p:extLst>
      <p:ext uri="{BB962C8B-B14F-4D97-AF65-F5344CB8AC3E}">
        <p14:creationId xmlns:p14="http://schemas.microsoft.com/office/powerpoint/2010/main" val="28472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6600" y="2209800"/>
            <a:ext cx="27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Questions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4229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1"/>
            <a:ext cx="5209954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527" y="3986212"/>
            <a:ext cx="5105400" cy="28717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990600"/>
            <a:ext cx="7597775" cy="50167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Post-2020 Global Biodiversity Framework</a:t>
            </a:r>
          </a:p>
          <a:p>
            <a:endParaRPr lang="en-US" sz="2000" b="1" u="sng" dirty="0" smtClean="0"/>
          </a:p>
          <a:p>
            <a:r>
              <a:rPr lang="en-US" sz="2000" b="1" u="sng" dirty="0" smtClean="0"/>
              <a:t>EU Goals and Targets:</a:t>
            </a:r>
          </a:p>
          <a:p>
            <a:endParaRPr lang="en-US" sz="2000" b="1" dirty="0" smtClean="0"/>
          </a:p>
          <a:p>
            <a:pPr marL="457200" lvl="1" indent="-171450">
              <a:buFont typeface="Arial" panose="020B0604020202020204" pitchFamily="34" charset="0"/>
              <a:buChar char="•"/>
            </a:pPr>
            <a:r>
              <a:rPr lang="en-US" sz="2000" b="1" dirty="0" smtClean="0"/>
              <a:t>protect </a:t>
            </a:r>
            <a:r>
              <a:rPr lang="en-US" sz="2000" b="1" dirty="0"/>
              <a:t>at least 30% </a:t>
            </a:r>
            <a:r>
              <a:rPr lang="en-US" sz="2000" b="1" dirty="0" smtClean="0"/>
              <a:t>by </a:t>
            </a:r>
            <a:r>
              <a:rPr lang="en-US" sz="2000" b="1" dirty="0"/>
              <a:t>2030 </a:t>
            </a:r>
            <a:endParaRPr lang="en-US" sz="2000" b="1" dirty="0" smtClean="0"/>
          </a:p>
          <a:p>
            <a:endParaRPr lang="en-US" sz="2000" b="1" dirty="0"/>
          </a:p>
          <a:p>
            <a:pPr marL="457200" lvl="1" indent="-171450">
              <a:buFont typeface="Arial" panose="020B0604020202020204" pitchFamily="34" charset="0"/>
              <a:buChar char="•"/>
            </a:pPr>
            <a:r>
              <a:rPr lang="en-US" sz="2000" b="1" dirty="0"/>
              <a:t>restore 3 billion hectares    </a:t>
            </a:r>
            <a:endParaRPr lang="en-US" sz="20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lvl="1" indent="-171450">
              <a:buFont typeface="Arial" panose="020B0604020202020204" pitchFamily="34" charset="0"/>
              <a:buChar char="•"/>
            </a:pPr>
            <a:r>
              <a:rPr lang="en-US" sz="2000" b="1" dirty="0"/>
              <a:t>halt species extinctions caused by </a:t>
            </a:r>
            <a:r>
              <a:rPr lang="en-US" sz="2000" b="1" dirty="0" smtClean="0"/>
              <a:t>humans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lvl="1" indent="-171450">
              <a:buFont typeface="Arial" panose="020B0604020202020204" pitchFamily="34" charset="0"/>
              <a:buChar char="•"/>
            </a:pPr>
            <a:r>
              <a:rPr lang="en-US" sz="2000" b="1" dirty="0"/>
              <a:t>address unsustainable agriculture, forestry and </a:t>
            </a:r>
            <a:r>
              <a:rPr lang="en-US" sz="2000" b="1" dirty="0" smtClean="0"/>
              <a:t>fisheries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lvl="1" indent="-171450">
              <a:buFont typeface="Arial" panose="020B0604020202020204" pitchFamily="34" charset="0"/>
              <a:buChar char="•"/>
            </a:pPr>
            <a:r>
              <a:rPr lang="en-US" sz="2000" b="1" dirty="0"/>
              <a:t>tackle drivers of biodiversity </a:t>
            </a:r>
            <a:r>
              <a:rPr lang="en-US" sz="2000" b="1" dirty="0" smtClean="0"/>
              <a:t>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57200" lvl="1" indent="-171450">
              <a:buFont typeface="Arial" panose="020B0604020202020204" pitchFamily="34" charset="0"/>
              <a:buChar char="•"/>
            </a:pPr>
            <a:r>
              <a:rPr lang="en-US" sz="2000" b="1" dirty="0"/>
              <a:t>strengthen </a:t>
            </a:r>
            <a:r>
              <a:rPr lang="en-US" sz="2000" b="1" dirty="0" smtClean="0"/>
              <a:t>links </a:t>
            </a:r>
            <a:r>
              <a:rPr lang="en-US" sz="2000" b="1" dirty="0"/>
              <a:t>between biodiversity and climate </a:t>
            </a:r>
            <a:r>
              <a:rPr lang="en-US" sz="2000" b="1" dirty="0" smtClean="0"/>
              <a:t>action</a:t>
            </a:r>
          </a:p>
          <a:p>
            <a:pPr marL="457200" lvl="1" indent="-1714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152401"/>
            <a:ext cx="19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Bending the Curve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14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87316"/>
            <a:ext cx="79967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Break/Read (20 </a:t>
            </a:r>
            <a:r>
              <a:rPr lang="en-US" sz="2000" b="1" dirty="0" smtClean="0"/>
              <a:t>minutes</a:t>
            </a:r>
            <a:r>
              <a:rPr lang="en-US" sz="2000" b="1" dirty="0" smtClean="0"/>
              <a:t>)</a:t>
            </a:r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/>
              <a:t>https://onlinelibrary.wiley.com/doi/full/10.1002/ece3.8097</a:t>
            </a:r>
            <a:endParaRPr lang="en-US" sz="2000" b="1" dirty="0" smtClean="0"/>
          </a:p>
          <a:p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0" y="2010755"/>
            <a:ext cx="5267732" cy="17475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5181600"/>
            <a:ext cx="3826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Discuss: Breakout groups (</a:t>
            </a:r>
            <a:r>
              <a:rPr lang="en-US" b="1" dirty="0" smtClean="0"/>
              <a:t>10 </a:t>
            </a:r>
            <a:r>
              <a:rPr lang="en-US" b="1" dirty="0" smtClean="0"/>
              <a:t>minutes)</a:t>
            </a:r>
          </a:p>
          <a:p>
            <a:endParaRPr lang="en-US" b="1" dirty="0"/>
          </a:p>
          <a:p>
            <a:r>
              <a:rPr lang="en-US" b="1" dirty="0" smtClean="0"/>
              <a:t>Discuss: Full group (</a:t>
            </a:r>
            <a:r>
              <a:rPr lang="en-US" b="1" dirty="0" smtClean="0"/>
              <a:t>10 </a:t>
            </a:r>
            <a:r>
              <a:rPr lang="en-US" b="1" dirty="0" smtClean="0"/>
              <a:t>minutes)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4490597"/>
            <a:ext cx="4759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Is Neutral Theory Useful for Conservation?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5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3200400"/>
            <a:ext cx="4791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Lecture 10—</a:t>
            </a:r>
            <a:r>
              <a:rPr lang="en-US" sz="2800" b="1" dirty="0" err="1" smtClean="0"/>
              <a:t>Metacommunities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852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ine"/>
          <p:cNvSpPr/>
          <p:nvPr/>
        </p:nvSpPr>
        <p:spPr>
          <a:xfrm flipV="1">
            <a:off x="2122344" y="937340"/>
            <a:ext cx="1588" cy="3286126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5" name="Line"/>
          <p:cNvSpPr/>
          <p:nvPr/>
        </p:nvSpPr>
        <p:spPr>
          <a:xfrm>
            <a:off x="2122344" y="4223465"/>
            <a:ext cx="5265738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6" name="[R]"/>
          <p:cNvSpPr txBox="1"/>
          <p:nvPr/>
        </p:nvSpPr>
        <p:spPr>
          <a:xfrm>
            <a:off x="4291265" y="4450870"/>
            <a:ext cx="1482328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[R]</a:t>
            </a:r>
          </a:p>
        </p:txBody>
      </p:sp>
      <p:sp>
        <p:nvSpPr>
          <p:cNvPr id="457" name="Line"/>
          <p:cNvSpPr/>
          <p:nvPr/>
        </p:nvSpPr>
        <p:spPr>
          <a:xfrm>
            <a:off x="3041109" y="1099265"/>
            <a:ext cx="3812977" cy="3045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58" name="Line"/>
          <p:cNvSpPr/>
          <p:nvPr/>
        </p:nvSpPr>
        <p:spPr>
          <a:xfrm>
            <a:off x="2130281" y="3232865"/>
            <a:ext cx="4572000" cy="1588"/>
          </a:xfrm>
          <a:prstGeom prst="line">
            <a:avLst/>
          </a:prstGeom>
          <a:ln w="38100">
            <a:solidFill>
              <a:srgbClr val="FF2600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9" name="Circle"/>
          <p:cNvSpPr/>
          <p:nvPr/>
        </p:nvSpPr>
        <p:spPr>
          <a:xfrm>
            <a:off x="3121476" y="3156666"/>
            <a:ext cx="151805" cy="151805"/>
          </a:xfrm>
          <a:prstGeom prst="ellipse">
            <a:avLst/>
          </a:prstGeom>
          <a:solidFill>
            <a:srgbClr val="FF2600"/>
          </a:solidFill>
          <a:ln w="127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0" name="Line"/>
          <p:cNvSpPr/>
          <p:nvPr/>
        </p:nvSpPr>
        <p:spPr>
          <a:xfrm>
            <a:off x="3192914" y="3232865"/>
            <a:ext cx="1588" cy="910829"/>
          </a:xfrm>
          <a:prstGeom prst="line">
            <a:avLst/>
          </a:prstGeom>
          <a:ln w="127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1" name="Growth rate dN/Ndt"/>
          <p:cNvSpPr txBox="1"/>
          <p:nvPr/>
        </p:nvSpPr>
        <p:spPr>
          <a:xfrm rot="16200000">
            <a:off x="255047" y="2107767"/>
            <a:ext cx="2366368" cy="102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Growth rate dN/Ndt</a:t>
            </a:r>
          </a:p>
        </p:txBody>
      </p:sp>
      <p:sp>
        <p:nvSpPr>
          <p:cNvPr id="462" name="B"/>
          <p:cNvSpPr txBox="1"/>
          <p:nvPr/>
        </p:nvSpPr>
        <p:spPr>
          <a:xfrm>
            <a:off x="6764789" y="2002294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63" name="Line"/>
          <p:cNvSpPr/>
          <p:nvPr/>
        </p:nvSpPr>
        <p:spPr>
          <a:xfrm>
            <a:off x="2433891" y="2273817"/>
            <a:ext cx="4268391" cy="1902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4" name="Line"/>
          <p:cNvSpPr/>
          <p:nvPr/>
        </p:nvSpPr>
        <p:spPr>
          <a:xfrm>
            <a:off x="2130281" y="3416817"/>
            <a:ext cx="4572000" cy="1588"/>
          </a:xfrm>
          <a:prstGeom prst="line">
            <a:avLst/>
          </a:prstGeom>
          <a:ln w="38100">
            <a:solidFill>
              <a:srgbClr val="4180FF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5" name="Circle"/>
          <p:cNvSpPr/>
          <p:nvPr/>
        </p:nvSpPr>
        <p:spPr>
          <a:xfrm>
            <a:off x="2585695" y="3340617"/>
            <a:ext cx="151805" cy="151805"/>
          </a:xfrm>
          <a:prstGeom prst="ellipse">
            <a:avLst/>
          </a:prstGeom>
          <a:solidFill>
            <a:srgbClr val="4180FF"/>
          </a:solidFill>
          <a:ln w="127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6" name="R*B"/>
          <p:cNvSpPr txBox="1"/>
          <p:nvPr/>
        </p:nvSpPr>
        <p:spPr>
          <a:xfrm>
            <a:off x="2319789" y="4258231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868686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 dirty="0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 dirty="0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</a:p>
        </p:txBody>
      </p:sp>
      <p:sp>
        <p:nvSpPr>
          <p:cNvPr id="467" name="Line"/>
          <p:cNvSpPr/>
          <p:nvPr/>
        </p:nvSpPr>
        <p:spPr>
          <a:xfrm>
            <a:off x="2666062" y="3493016"/>
            <a:ext cx="1588" cy="687587"/>
          </a:xfrm>
          <a:prstGeom prst="line">
            <a:avLst/>
          </a:prstGeom>
          <a:ln w="12700">
            <a:solidFill>
              <a:srgbClr val="4180FF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8" name="A"/>
          <p:cNvSpPr txBox="1"/>
          <p:nvPr/>
        </p:nvSpPr>
        <p:spPr>
          <a:xfrm>
            <a:off x="6336164" y="87298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69" name="R*A"/>
          <p:cNvSpPr txBox="1"/>
          <p:nvPr/>
        </p:nvSpPr>
        <p:spPr>
          <a:xfrm>
            <a:off x="2916093" y="4288591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E324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22344" y="152400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R* Principle</a:t>
            </a:r>
            <a:endParaRPr lang="en-US" sz="4000" b="1" dirty="0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190356" y="5071471"/>
            <a:ext cx="8451850" cy="915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b="1" dirty="0">
                <a:latin typeface="Arial" pitchFamily="34" charset="0"/>
                <a:ea typeface="MS PGothic" pitchFamily="34" charset="-128"/>
              </a:rPr>
              <a:t>Two species together…the species with the lowest R* always wins</a:t>
            </a:r>
          </a:p>
          <a:p>
            <a:endParaRPr lang="en-US" sz="18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1800" b="1" i="1" dirty="0">
                <a:solidFill>
                  <a:schemeClr val="accent2"/>
                </a:solidFill>
                <a:latin typeface="Arial" pitchFamily="34" charset="0"/>
                <a:ea typeface="MS PGothic" pitchFamily="34" charset="-128"/>
              </a:rPr>
              <a:t>….when there is only one limiting resource, and the system is at equilibrium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1142205" y="6330282"/>
            <a:ext cx="5665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ea typeface="MS PGothic" pitchFamily="34" charset="-128"/>
              </a:rPr>
              <a:t>…But, then how do species coexist??</a:t>
            </a:r>
          </a:p>
        </p:txBody>
      </p:sp>
    </p:spTree>
    <p:extLst>
      <p:ext uri="{BB962C8B-B14F-4D97-AF65-F5344CB8AC3E}">
        <p14:creationId xmlns:p14="http://schemas.microsoft.com/office/powerpoint/2010/main" val="784638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21" grpId="0" animBg="1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1185517" y="930275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3" name="Line 26"/>
          <p:cNvSpPr>
            <a:spLocks noChangeShapeType="1"/>
          </p:cNvSpPr>
          <p:nvPr/>
        </p:nvSpPr>
        <p:spPr bwMode="auto">
          <a:xfrm flipH="1">
            <a:off x="1623667" y="1350962"/>
            <a:ext cx="1876" cy="1393825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1507779" y="3063875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B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 rot="-5400000">
            <a:off x="48145" y="1900237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</a:t>
            </a:r>
          </a:p>
        </p:txBody>
      </p:sp>
      <p:sp>
        <p:nvSpPr>
          <p:cNvPr id="6" name="Line 26"/>
          <p:cNvSpPr>
            <a:spLocks noChangeShapeType="1"/>
          </p:cNvSpPr>
          <p:nvPr/>
        </p:nvSpPr>
        <p:spPr bwMode="auto">
          <a:xfrm flipH="1">
            <a:off x="1625543" y="2744787"/>
            <a:ext cx="1725324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flipH="1">
            <a:off x="1369667" y="1098331"/>
            <a:ext cx="1876" cy="139382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Line 26"/>
          <p:cNvSpPr>
            <a:spLocks noChangeShapeType="1"/>
          </p:cNvSpPr>
          <p:nvPr/>
        </p:nvSpPr>
        <p:spPr bwMode="auto">
          <a:xfrm flipH="1">
            <a:off x="1371543" y="2492156"/>
            <a:ext cx="1725324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 rot="18972426">
            <a:off x="1518031" y="1466091"/>
            <a:ext cx="1753697" cy="646113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707" y="579792"/>
            <a:ext cx="229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 Competition</a:t>
            </a:r>
            <a:endParaRPr lang="en-US" b="1" dirty="0"/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5136812" y="908832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13" name="Line 26"/>
          <p:cNvSpPr>
            <a:spLocks noChangeShapeType="1"/>
          </p:cNvSpPr>
          <p:nvPr/>
        </p:nvSpPr>
        <p:spPr bwMode="auto">
          <a:xfrm>
            <a:off x="5174092" y="927682"/>
            <a:ext cx="1780904" cy="211475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5459074" y="3042432"/>
            <a:ext cx="1495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Predator 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B</a:t>
            </a:r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 rot="-5400000">
            <a:off x="4178970" y="1877177"/>
            <a:ext cx="14864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Predator 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A</a:t>
            </a: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 flipH="1" flipV="1">
            <a:off x="5109002" y="1334015"/>
            <a:ext cx="2269358" cy="170841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>
          <a:xfrm rot="19373332">
            <a:off x="5066289" y="2255881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9002" y="558349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Apparent Competition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732762" y="648866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Chase and </a:t>
            </a:r>
            <a:r>
              <a:rPr lang="en-US" dirty="0" err="1" smtClean="0"/>
              <a:t>Leibold</a:t>
            </a:r>
            <a:r>
              <a:rPr lang="en-US" dirty="0" smtClean="0"/>
              <a:t> 2003</a:t>
            </a:r>
            <a:endParaRPr lang="en-US" dirty="0"/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1216095" y="3966627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H="1">
            <a:off x="1407158" y="4355070"/>
            <a:ext cx="2016108" cy="172720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Text Box 36"/>
          <p:cNvSpPr txBox="1">
            <a:spLocks noChangeArrowheads="1"/>
          </p:cNvSpPr>
          <p:nvPr/>
        </p:nvSpPr>
        <p:spPr bwMode="auto">
          <a:xfrm>
            <a:off x="1538357" y="6100227"/>
            <a:ext cx="1354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Resource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5" name="Text Box 37"/>
          <p:cNvSpPr txBox="1">
            <a:spLocks noChangeArrowheads="1"/>
          </p:cNvSpPr>
          <p:nvPr/>
        </p:nvSpPr>
        <p:spPr bwMode="auto">
          <a:xfrm rot="-5400000">
            <a:off x="334134" y="4934972"/>
            <a:ext cx="12394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Predator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V="1">
            <a:off x="1873393" y="3985475"/>
            <a:ext cx="1019821" cy="209679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>
          <a:xfrm rot="1910712">
            <a:off x="2199001" y="5357458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8285" y="3616144"/>
            <a:ext cx="204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Keystone Predation</a:t>
            </a:r>
            <a:endParaRPr lang="en-US" b="1" dirty="0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055642" y="3989964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H="1">
            <a:off x="5246705" y="4378407"/>
            <a:ext cx="2016108" cy="172720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>
            <a:off x="5377904" y="6123564"/>
            <a:ext cx="1354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Resource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 rot="-5400000">
            <a:off x="3702495" y="4997069"/>
            <a:ext cx="19452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Disturbance/ E </a:t>
            </a:r>
            <a:r>
              <a:rPr lang="en-US" sz="2000" b="1" dirty="0" err="1" smtClean="0">
                <a:latin typeface="Arial" pitchFamily="34" charset="0"/>
                <a:ea typeface="MS PGothic" pitchFamily="34" charset="-128"/>
              </a:rPr>
              <a:t>nv</a:t>
            </a:r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. variation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Line 26"/>
          <p:cNvSpPr>
            <a:spLocks noChangeShapeType="1"/>
          </p:cNvSpPr>
          <p:nvPr/>
        </p:nvSpPr>
        <p:spPr bwMode="auto">
          <a:xfrm flipV="1">
            <a:off x="5712940" y="4008812"/>
            <a:ext cx="1019821" cy="209679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19312" y="5252678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27832" y="3639481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Disturbance/variation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21257" y="118127"/>
            <a:ext cx="728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Fundamental Principle of Coexistence: Linked trade-offs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810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7" grpId="0" animBg="1"/>
      <p:bldP spid="19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1295400" y="1752600"/>
            <a:ext cx="6454777" cy="436173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4" name="Text Box 37"/>
          <p:cNvSpPr txBox="1">
            <a:spLocks noChangeArrowheads="1"/>
          </p:cNvSpPr>
          <p:nvPr/>
        </p:nvSpPr>
        <p:spPr bwMode="auto">
          <a:xfrm rot="-5400000">
            <a:off x="298450" y="339206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978633" y="3200400"/>
            <a:ext cx="3604094" cy="2057402"/>
            <a:chOff x="2132072" y="2339975"/>
            <a:chExt cx="2058928" cy="1394375"/>
          </a:xfrm>
        </p:grpSpPr>
        <p:sp>
          <p:nvSpPr>
            <p:cNvPr id="6" name="Line 26"/>
            <p:cNvSpPr>
              <a:spLocks noChangeShapeType="1"/>
            </p:cNvSpPr>
            <p:nvPr/>
          </p:nvSpPr>
          <p:spPr bwMode="auto">
            <a:xfrm flipH="1">
              <a:off x="2132072" y="2339975"/>
              <a:ext cx="1876" cy="139382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26"/>
            <p:cNvSpPr>
              <a:spLocks noChangeShapeType="1"/>
            </p:cNvSpPr>
            <p:nvPr/>
          </p:nvSpPr>
          <p:spPr bwMode="auto">
            <a:xfrm flipH="1">
              <a:off x="2132072" y="3734350"/>
              <a:ext cx="205892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6"/>
          <p:cNvSpPr txBox="1">
            <a:spLocks noChangeArrowheads="1"/>
          </p:cNvSpPr>
          <p:nvPr/>
        </p:nvSpPr>
        <p:spPr bwMode="auto">
          <a:xfrm>
            <a:off x="3700462" y="614449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67000" y="3590501"/>
            <a:ext cx="3175000" cy="2142081"/>
            <a:chOff x="2495158" y="2346254"/>
            <a:chExt cx="1727200" cy="1870145"/>
          </a:xfrm>
        </p:grpSpPr>
        <p:sp>
          <p:nvSpPr>
            <p:cNvPr id="10" name="Line 26"/>
            <p:cNvSpPr>
              <a:spLocks noChangeShapeType="1"/>
            </p:cNvSpPr>
            <p:nvPr/>
          </p:nvSpPr>
          <p:spPr bwMode="auto">
            <a:xfrm flipH="1">
              <a:off x="2495158" y="2346254"/>
              <a:ext cx="1876" cy="187014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 flipH="1">
              <a:off x="2497034" y="4210118"/>
              <a:ext cx="1725324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9922" y="315218"/>
            <a:ext cx="84575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Species can’t be too similar……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….but, they also can’t be too different</a:t>
            </a:r>
            <a:endParaRPr lang="en-US" sz="3200" b="1" dirty="0"/>
          </a:p>
        </p:txBody>
      </p:sp>
      <p:sp>
        <p:nvSpPr>
          <p:cNvPr id="21" name="Rectangle 20"/>
          <p:cNvSpPr/>
          <p:nvPr/>
        </p:nvSpPr>
        <p:spPr>
          <a:xfrm>
            <a:off x="2670449" y="1752600"/>
            <a:ext cx="5079728" cy="348278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Possible Coexistence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54647" y="1752600"/>
            <a:ext cx="3366953" cy="218086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Possible Coexistence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8525" y="1488352"/>
            <a:ext cx="7559675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r>
              <a:rPr lang="en-US" sz="2800" b="1" dirty="0" smtClean="0"/>
              <a:t>~</a:t>
            </a:r>
            <a:r>
              <a:rPr lang="en-US" sz="2800" b="1" dirty="0" err="1" smtClean="0"/>
              <a:t>Chesson’s</a:t>
            </a:r>
            <a:r>
              <a:rPr lang="en-US" sz="2800" b="1" dirty="0" smtClean="0"/>
              <a:t> (2000)  General Theory of Coexistence</a:t>
            </a:r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smtClean="0"/>
              <a:t>Coexistence depends on the ratios of:</a:t>
            </a:r>
          </a:p>
          <a:p>
            <a:endParaRPr lang="en-US" sz="2800" b="1" dirty="0"/>
          </a:p>
          <a:p>
            <a:r>
              <a:rPr lang="en-US" sz="2800" b="1" dirty="0" smtClean="0">
                <a:sym typeface="Wingdings" pitchFamily="2" charset="2"/>
              </a:rPr>
              <a:t></a:t>
            </a:r>
            <a:r>
              <a:rPr lang="en-US" sz="2800" b="1" dirty="0" smtClean="0">
                <a:solidFill>
                  <a:srgbClr val="0070C0"/>
                </a:solidFill>
              </a:rPr>
              <a:t>Stabilizing</a:t>
            </a:r>
            <a:r>
              <a:rPr lang="en-US" sz="2800" b="1" dirty="0" smtClean="0"/>
              <a:t> Mechanisms</a:t>
            </a:r>
            <a:r>
              <a:rPr lang="en-US" sz="2800" b="1" dirty="0">
                <a:sym typeface="Wingdings" pitchFamily="2" charset="2"/>
              </a:rPr>
              <a:t> </a:t>
            </a:r>
            <a:r>
              <a:rPr lang="en-US" sz="2800" b="1" dirty="0" smtClean="0">
                <a:sym typeface="Wingdings" pitchFamily="2" charset="2"/>
              </a:rPr>
              <a:t>(Can’t be too similar)</a:t>
            </a:r>
          </a:p>
          <a:p>
            <a:endParaRPr lang="en-US" sz="2800" b="1" dirty="0">
              <a:sym typeface="Wingdings" pitchFamily="2" charset="2"/>
            </a:endParaRPr>
          </a:p>
          <a:p>
            <a:r>
              <a:rPr lang="en-US" sz="2800" b="1" dirty="0" smtClean="0">
                <a:sym typeface="Wingdings" pitchFamily="2" charset="2"/>
              </a:rPr>
              <a:t></a:t>
            </a:r>
            <a:r>
              <a:rPr lang="en-US" sz="2800" b="1" dirty="0" smtClean="0">
                <a:solidFill>
                  <a:srgbClr val="008000"/>
                </a:solidFill>
                <a:sym typeface="Wingdings" pitchFamily="2" charset="2"/>
              </a:rPr>
              <a:t>Equalizing</a:t>
            </a:r>
            <a:r>
              <a:rPr lang="en-US" sz="2800" b="1" dirty="0" smtClean="0">
                <a:sym typeface="Wingdings" pitchFamily="2" charset="2"/>
              </a:rPr>
              <a:t> Mechanisms (Can’t be too different)</a:t>
            </a:r>
            <a:br>
              <a:rPr lang="en-US" sz="2800" b="1" dirty="0" smtClean="0">
                <a:sym typeface="Wingdings" pitchFamily="2" charset="2"/>
              </a:rPr>
            </a:br>
            <a:endParaRPr lang="en-US" sz="2800" b="1" dirty="0" smtClean="0">
              <a:sym typeface="Wingdings" pitchFamily="2" charset="2"/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750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9122E-6 L 0.18472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-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37309E-6 L 0.0033 -0.194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970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709299"/>
            <a:ext cx="4735302" cy="175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3429000"/>
            <a:ext cx="8382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3852502"/>
            <a:ext cx="4688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Coexistence: </a:t>
            </a:r>
          </a:p>
          <a:p>
            <a:r>
              <a:rPr lang="en-US" b="1" dirty="0" smtClean="0"/>
              <a:t>Intraspecific effects &gt; Interspecific Effects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FF0000"/>
                </a:solidFill>
              </a:rPr>
              <a:t>Priority effects: </a:t>
            </a:r>
          </a:p>
          <a:p>
            <a:r>
              <a:rPr lang="en-US" b="1" dirty="0" smtClean="0"/>
              <a:t>Intraspecific effects &lt; Interspecific Effects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0070C0"/>
                </a:solidFill>
              </a:rPr>
              <a:t>Neutral: </a:t>
            </a:r>
          </a:p>
          <a:p>
            <a:r>
              <a:rPr lang="en-US" b="1" dirty="0" smtClean="0"/>
              <a:t>Intraspecific effects = Interspecific Effects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724399" y="1692441"/>
            <a:ext cx="405938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45" y="3657600"/>
            <a:ext cx="3216555" cy="265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71522" y="304800"/>
            <a:ext cx="14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Lotka-Volerra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03913" y="991848"/>
            <a:ext cx="270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Consumer-Resource/Niche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008" y="3128410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Modern Coexistence Theory (MCT)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5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1066800"/>
            <a:ext cx="45720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3400" y="228600"/>
            <a:ext cx="4107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Other factors that influence coexistence: 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08600" y="951368"/>
            <a:ext cx="29359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Simple view:</a:t>
            </a:r>
          </a:p>
          <a:p>
            <a:r>
              <a:rPr lang="en-US" sz="2000" b="1" dirty="0" smtClean="0"/>
              <a:t>-1 resource=1 species</a:t>
            </a:r>
          </a:p>
          <a:p>
            <a:r>
              <a:rPr lang="en-US" sz="2000" b="1" dirty="0" smtClean="0"/>
              <a:t>-2 resources=2 species</a:t>
            </a:r>
          </a:p>
          <a:p>
            <a:r>
              <a:rPr lang="en-US" sz="2000" b="1" dirty="0" smtClean="0"/>
              <a:t>-N resources=N species</a:t>
            </a:r>
          </a:p>
          <a:p>
            <a:endParaRPr lang="en-US" sz="2000" b="1" dirty="0"/>
          </a:p>
          <a:p>
            <a:r>
              <a:rPr lang="en-US" sz="2000" b="1" dirty="0" smtClean="0"/>
              <a:t>But often:</a:t>
            </a:r>
          </a:p>
          <a:p>
            <a:r>
              <a:rPr lang="en-US" sz="2000" b="1" dirty="0" smtClean="0"/>
              <a:t>-N Resources &lt;&lt; N species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533400" y="256472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Interactions between them</a:t>
            </a:r>
          </a:p>
          <a:p>
            <a:r>
              <a:rPr lang="en-US" dirty="0"/>
              <a:t>Frequency Dependence, colonization competition  </a:t>
            </a:r>
          </a:p>
          <a:p>
            <a:endParaRPr lang="en-US" dirty="0"/>
          </a:p>
          <a:p>
            <a:r>
              <a:rPr lang="en-US" dirty="0"/>
              <a:t>Space, time and predation</a:t>
            </a:r>
          </a:p>
          <a:p>
            <a:r>
              <a:rPr lang="en-US" dirty="0"/>
              <a:t>	--Janzen-Connell effects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5000" y="444055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Other limiting factors: </a:t>
            </a:r>
          </a:p>
          <a:p>
            <a:endParaRPr lang="en-US" dirty="0"/>
          </a:p>
          <a:p>
            <a:r>
              <a:rPr lang="en-US" b="1" dirty="0"/>
              <a:t>Disturbance/Stress</a:t>
            </a:r>
          </a:p>
          <a:p>
            <a:endParaRPr lang="en-US" dirty="0"/>
          </a:p>
          <a:p>
            <a:r>
              <a:rPr lang="en-US" b="1" dirty="0"/>
              <a:t>Apparent Competition via Shared Predators</a:t>
            </a:r>
          </a:p>
          <a:p>
            <a:endParaRPr lang="en-US" dirty="0"/>
          </a:p>
          <a:p>
            <a:r>
              <a:rPr lang="en-US" b="1" dirty="0"/>
              <a:t>Keystone Predation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5000" y="59742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Time</a:t>
            </a:r>
            <a:r>
              <a:rPr lang="en-US" dirty="0"/>
              <a:t>—Intrinsic and extrinsic </a:t>
            </a:r>
          </a:p>
          <a:p>
            <a:endParaRPr lang="en-US" dirty="0"/>
          </a:p>
          <a:p>
            <a:r>
              <a:rPr lang="en-US" b="1" dirty="0"/>
              <a:t>Space</a:t>
            </a:r>
            <a:r>
              <a:rPr lang="en-US" dirty="0"/>
              <a:t>—Heterogeneity, dispersal</a:t>
            </a:r>
          </a:p>
        </p:txBody>
      </p:sp>
    </p:spTree>
    <p:extLst>
      <p:ext uri="{BB962C8B-B14F-4D97-AF65-F5344CB8AC3E}">
        <p14:creationId xmlns:p14="http://schemas.microsoft.com/office/powerpoint/2010/main" val="130195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0" y="1219200"/>
            <a:ext cx="61722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4200" y="63246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Chesson</a:t>
            </a:r>
            <a:r>
              <a:rPr lang="en-US" dirty="0" smtClean="0"/>
              <a:t> and Huntly 1997, American Naturalist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33400"/>
            <a:ext cx="186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Trade-offs in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6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990600"/>
            <a:ext cx="3686175" cy="4000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991100"/>
            <a:ext cx="4495800" cy="1376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5400" y="228600"/>
            <a:ext cx="187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Trade-offs in time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35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500"/>
          <a:stretch/>
        </p:blipFill>
        <p:spPr>
          <a:xfrm>
            <a:off x="0" y="484135"/>
            <a:ext cx="4343400" cy="61153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500"/>
          <a:stretch/>
        </p:blipFill>
        <p:spPr>
          <a:xfrm>
            <a:off x="4416467" y="518620"/>
            <a:ext cx="4800600" cy="6115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2200" y="624840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Gause</a:t>
            </a:r>
            <a:r>
              <a:rPr lang="en-US" dirty="0" smtClean="0"/>
              <a:t> 1934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2400"/>
            <a:ext cx="7364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Even classic coexistence stories had a spatial component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28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8349" y="304800"/>
            <a:ext cx="584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Adding Space: </a:t>
            </a:r>
          </a:p>
          <a:p>
            <a:pPr algn="ctr"/>
            <a:r>
              <a:rPr lang="en-US" b="1" dirty="0" smtClean="0"/>
              <a:t>Spatial processes influence Coexistence </a:t>
            </a:r>
            <a:r>
              <a:rPr lang="en-US" b="1" dirty="0" smtClean="0">
                <a:sym typeface="Wingdings" panose="05000000000000000000" pitchFamily="2" charset="2"/>
              </a:rPr>
              <a:t> </a:t>
            </a:r>
            <a:r>
              <a:rPr lang="en-US" b="1" dirty="0" err="1" smtClean="0">
                <a:sym typeface="Wingdings" panose="05000000000000000000" pitchFamily="2" charset="2"/>
              </a:rPr>
              <a:t>metacommunity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99" y="1369041"/>
            <a:ext cx="6160331" cy="46273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0" y="6229630"/>
            <a:ext cx="405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Habitat heterogeneity </a:t>
            </a:r>
            <a:r>
              <a:rPr lang="en-US" b="1" dirty="0" smtClean="0">
                <a:sym typeface="Wingdings" panose="05000000000000000000" pitchFamily="2" charset="2"/>
              </a:rPr>
              <a:t> Species Sorting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68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838200"/>
            <a:ext cx="5855217" cy="4691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6324600"/>
            <a:ext cx="23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Tilman</a:t>
            </a:r>
            <a:r>
              <a:rPr lang="en-US" dirty="0" smtClean="0"/>
              <a:t> and </a:t>
            </a:r>
            <a:r>
              <a:rPr lang="en-US" dirty="0" err="1" smtClean="0"/>
              <a:t>Pacala</a:t>
            </a:r>
            <a:r>
              <a:rPr lang="en-US" dirty="0" smtClean="0"/>
              <a:t> 1993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14600" y="1524000"/>
            <a:ext cx="2895600" cy="281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2753600">
            <a:off x="3080607" y="285521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Resource Supply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223538"/>
            <a:ext cx="544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Many Species, 2 resources (with spatial heterogeneity)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511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27" name="Picture 15" descr="Page 377 of Evolution, Vol. 17, No. 4, Dec., 19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3358" y="3440655"/>
            <a:ext cx="4191000" cy="31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8" name="Picture 1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03"/>
          <a:stretch>
            <a:fillRect/>
          </a:stretch>
        </p:blipFill>
        <p:spPr bwMode="auto">
          <a:xfrm>
            <a:off x="0" y="3352800"/>
            <a:ext cx="45497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21" name="Picture 9" descr="51AW0R2A7J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604" y="1371600"/>
            <a:ext cx="2066329" cy="236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 descr="i0006-3568-53-11-1032-f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653" y="1051357"/>
            <a:ext cx="12334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6" name="Picture 14" descr="220px-Robert_MacArthu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3367" y="1043475"/>
            <a:ext cx="1735137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30" name="Text Box 18"/>
          <p:cNvSpPr txBox="1">
            <a:spLocks noChangeArrowheads="1"/>
          </p:cNvSpPr>
          <p:nvPr/>
        </p:nvSpPr>
        <p:spPr bwMode="auto">
          <a:xfrm>
            <a:off x="1066800" y="4038600"/>
            <a:ext cx="3352800" cy="666750"/>
          </a:xfrm>
          <a:prstGeom prst="rect">
            <a:avLst/>
          </a:prstGeom>
          <a:solidFill>
            <a:schemeClr val="bg1"/>
          </a:solidFill>
          <a:ln w="25400">
            <a:solidFill>
              <a:srgbClr val="00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>
                <a:solidFill>
                  <a:srgbClr val="006600"/>
                </a:solidFill>
              </a:rPr>
              <a:t>Original Resource Ratio Model</a:t>
            </a:r>
          </a:p>
          <a:p>
            <a:r>
              <a:rPr lang="en-US" b="0">
                <a:solidFill>
                  <a:srgbClr val="006600"/>
                </a:solidFill>
              </a:rPr>
              <a:t>Basis for Niche Theory</a:t>
            </a:r>
          </a:p>
        </p:txBody>
      </p:sp>
      <p:sp>
        <p:nvSpPr>
          <p:cNvPr id="115735" name="Text Box 23"/>
          <p:cNvSpPr txBox="1">
            <a:spLocks noChangeArrowheads="1"/>
          </p:cNvSpPr>
          <p:nvPr/>
        </p:nvSpPr>
        <p:spPr bwMode="auto">
          <a:xfrm>
            <a:off x="5410200" y="4038600"/>
            <a:ext cx="3505200" cy="666750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>
                <a:solidFill>
                  <a:srgbClr val="990000"/>
                </a:solidFill>
                <a:sym typeface="Wingdings" pitchFamily="2" charset="2"/>
              </a:rPr>
              <a:t>Theory of Island Biogeography:</a:t>
            </a:r>
          </a:p>
          <a:p>
            <a:r>
              <a:rPr lang="en-US" b="0">
                <a:solidFill>
                  <a:srgbClr val="990000"/>
                </a:solidFill>
                <a:sym typeface="Wingdings" pitchFamily="2" charset="2"/>
              </a:rPr>
              <a:t>Basis for Neutral Theory</a:t>
            </a:r>
            <a:endParaRPr lang="en-US" b="0">
              <a:solidFill>
                <a:srgbClr val="99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758" y="2911707"/>
            <a:ext cx="228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Habitat heterogeneity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251746" y="3071323"/>
            <a:ext cx="105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Dispersal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70127" y="109127"/>
            <a:ext cx="7438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“MacArthur’s Paradox” and the </a:t>
            </a:r>
            <a:r>
              <a:rPr lang="en-US" sz="2800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Metacommunity</a:t>
            </a:r>
            <a:endParaRPr lang="en-US" sz="28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52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056128"/>
              </p:ext>
            </p:extLst>
          </p:nvPr>
        </p:nvGraphicFramePr>
        <p:xfrm>
          <a:off x="1191906" y="2393992"/>
          <a:ext cx="6784849" cy="146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5" name="Equation" r:id="rId3" imgW="1549080" imgH="228600" progId="Equation.3">
                  <p:embed/>
                </p:oleObj>
              </mc:Choice>
              <mc:Fallback>
                <p:oleObj name="Equation" r:id="rId3" imgW="154908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906" y="2393992"/>
                        <a:ext cx="6784849" cy="1460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779115" y="2500672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sz="18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922" y="501134"/>
            <a:ext cx="6784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Metacommunities</a:t>
            </a:r>
            <a:r>
              <a:rPr lang="en-US" sz="2800" b="1" dirty="0" smtClean="0"/>
              <a:t>: The role of space</a:t>
            </a:r>
          </a:p>
          <a:p>
            <a:pPr algn="ctr"/>
            <a:r>
              <a:rPr lang="en-US" sz="2800" b="1" dirty="0" smtClean="0"/>
              <a:t>(Heterogeneity, dispersal)</a:t>
            </a:r>
            <a:endParaRPr lang="en-US" sz="2800" b="1" dirty="0"/>
          </a:p>
        </p:txBody>
      </p:sp>
      <p:sp>
        <p:nvSpPr>
          <p:cNvPr id="14" name="Oval 13"/>
          <p:cNvSpPr/>
          <p:nvPr/>
        </p:nvSpPr>
        <p:spPr>
          <a:xfrm>
            <a:off x="4997265" y="2413042"/>
            <a:ext cx="1219200" cy="1676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74730" y="2393992"/>
            <a:ext cx="1219200" cy="1676400"/>
          </a:xfrm>
          <a:prstGeom prst="ellipse">
            <a:avLst/>
          </a:prstGeom>
          <a:solidFill>
            <a:srgbClr val="92D050">
              <a:alpha val="32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153687" y="2393992"/>
            <a:ext cx="1219200" cy="1676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19800" y="2308204"/>
            <a:ext cx="1219200" cy="1676400"/>
          </a:xfrm>
          <a:prstGeom prst="ellipse">
            <a:avLst/>
          </a:prstGeom>
          <a:solidFill>
            <a:srgbClr val="92D050">
              <a:alpha val="32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2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08" y="4180749"/>
            <a:ext cx="4791882" cy="19573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785" y="251292"/>
            <a:ext cx="4958405" cy="12733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5683" y="6488668"/>
            <a:ext cx="342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Leibold et al. 2004, Ecology Letters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301" y="2410060"/>
            <a:ext cx="4039201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9613" y="3611779"/>
            <a:ext cx="1707537" cy="2560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6501" y="1668800"/>
            <a:ext cx="2353761" cy="1150599"/>
          </a:xfrm>
          <a:prstGeom prst="rect">
            <a:avLst/>
          </a:prstGeom>
        </p:spPr>
      </p:pic>
      <p:pic>
        <p:nvPicPr>
          <p:cNvPr id="6" name="Picture 16" descr="[jacket image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176" y="1925454"/>
            <a:ext cx="1347413" cy="212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8700" y="1368982"/>
            <a:ext cx="4477800" cy="5239027"/>
          </a:xfrm>
          <a:prstGeom prst="rect">
            <a:avLst/>
          </a:prstGeom>
        </p:spPr>
      </p:pic>
      <p:pic>
        <p:nvPicPr>
          <p:cNvPr id="5" name="Picture 14" descr="k7105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0395" y="333102"/>
            <a:ext cx="1713619" cy="264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22" y="0"/>
            <a:ext cx="3944972" cy="5807366"/>
          </a:xfrm>
          <a:prstGeom prst="rect">
            <a:avLst/>
          </a:prstGeom>
        </p:spPr>
      </p:pic>
      <p:pic>
        <p:nvPicPr>
          <p:cNvPr id="52226" name="Picture 2" descr="Metacommunity Ecology, Volume 59 | Princeton University Press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445220"/>
            <a:ext cx="4239608" cy="64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228600"/>
            <a:ext cx="5791200" cy="57803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200" y="6324600"/>
            <a:ext cx="350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Logue et al. 2011, Trends Ecol. </a:t>
            </a:r>
            <a:r>
              <a:rPr lang="en-US" dirty="0" err="1" smtClean="0"/>
              <a:t>Evol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1295400" y="1752600"/>
            <a:ext cx="6454777" cy="436173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4" name="Text Box 37"/>
          <p:cNvSpPr txBox="1">
            <a:spLocks noChangeArrowheads="1"/>
          </p:cNvSpPr>
          <p:nvPr/>
        </p:nvSpPr>
        <p:spPr bwMode="auto">
          <a:xfrm rot="-5400000">
            <a:off x="298450" y="339206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978633" y="3200400"/>
            <a:ext cx="3604094" cy="2057402"/>
            <a:chOff x="2132072" y="2339975"/>
            <a:chExt cx="2058928" cy="1394375"/>
          </a:xfrm>
        </p:grpSpPr>
        <p:sp>
          <p:nvSpPr>
            <p:cNvPr id="6" name="Line 26"/>
            <p:cNvSpPr>
              <a:spLocks noChangeShapeType="1"/>
            </p:cNvSpPr>
            <p:nvPr/>
          </p:nvSpPr>
          <p:spPr bwMode="auto">
            <a:xfrm flipH="1">
              <a:off x="2132072" y="2339975"/>
              <a:ext cx="1876" cy="139382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26"/>
            <p:cNvSpPr>
              <a:spLocks noChangeShapeType="1"/>
            </p:cNvSpPr>
            <p:nvPr/>
          </p:nvSpPr>
          <p:spPr bwMode="auto">
            <a:xfrm flipH="1">
              <a:off x="2132072" y="3734350"/>
              <a:ext cx="205892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6"/>
          <p:cNvSpPr txBox="1">
            <a:spLocks noChangeArrowheads="1"/>
          </p:cNvSpPr>
          <p:nvPr/>
        </p:nvSpPr>
        <p:spPr bwMode="auto">
          <a:xfrm>
            <a:off x="3700462" y="614449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67000" y="3590501"/>
            <a:ext cx="3175000" cy="2142081"/>
            <a:chOff x="2495158" y="2346254"/>
            <a:chExt cx="1727200" cy="1870145"/>
          </a:xfrm>
        </p:grpSpPr>
        <p:sp>
          <p:nvSpPr>
            <p:cNvPr id="10" name="Line 26"/>
            <p:cNvSpPr>
              <a:spLocks noChangeShapeType="1"/>
            </p:cNvSpPr>
            <p:nvPr/>
          </p:nvSpPr>
          <p:spPr bwMode="auto">
            <a:xfrm flipH="1">
              <a:off x="2495158" y="2346254"/>
              <a:ext cx="1876" cy="187014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 flipH="1">
              <a:off x="2497034" y="4210118"/>
              <a:ext cx="1725324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70220" y="90516"/>
            <a:ext cx="84575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Species can’t be too similar……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….but, they also can’t be too different</a:t>
            </a:r>
            <a:endParaRPr lang="en-US" sz="3200" b="1" dirty="0"/>
          </a:p>
        </p:txBody>
      </p:sp>
      <p:sp>
        <p:nvSpPr>
          <p:cNvPr id="21" name="Rectangle 20"/>
          <p:cNvSpPr/>
          <p:nvPr/>
        </p:nvSpPr>
        <p:spPr>
          <a:xfrm>
            <a:off x="2670449" y="1752600"/>
            <a:ext cx="5079728" cy="348278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Possible Coexistence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54647" y="1752600"/>
            <a:ext cx="3366953" cy="218086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Possible Coexistence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1000" y="1392436"/>
            <a:ext cx="8095821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Chesson’s</a:t>
            </a:r>
            <a:r>
              <a:rPr lang="en-US" sz="2800" b="1" dirty="0" smtClean="0"/>
              <a:t> (2000)  Modern </a:t>
            </a:r>
            <a:r>
              <a:rPr lang="en-US" sz="2800" b="1" dirty="0"/>
              <a:t>Coexistence Theory (MCT)</a:t>
            </a:r>
          </a:p>
          <a:p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smtClean="0"/>
              <a:t>Coexistence depends on the ratios of:</a:t>
            </a:r>
          </a:p>
          <a:p>
            <a:endParaRPr lang="en-US" sz="2800" b="1" dirty="0"/>
          </a:p>
          <a:p>
            <a:r>
              <a:rPr lang="en-US" sz="2800" b="1" dirty="0" smtClean="0">
                <a:sym typeface="Wingdings" pitchFamily="2" charset="2"/>
              </a:rPr>
              <a:t></a:t>
            </a:r>
            <a:r>
              <a:rPr lang="en-US" sz="2800" b="1" dirty="0" smtClean="0">
                <a:solidFill>
                  <a:srgbClr val="0070C0"/>
                </a:solidFill>
              </a:rPr>
              <a:t>Stabilizing</a:t>
            </a:r>
            <a:r>
              <a:rPr lang="en-US" sz="2800" b="1" dirty="0" smtClean="0"/>
              <a:t> Mechanisms</a:t>
            </a:r>
            <a:r>
              <a:rPr lang="en-US" sz="2800" b="1" dirty="0">
                <a:sym typeface="Wingdings" pitchFamily="2" charset="2"/>
              </a:rPr>
              <a:t> </a:t>
            </a:r>
            <a:r>
              <a:rPr lang="en-US" sz="2800" b="1" dirty="0" smtClean="0">
                <a:sym typeface="Wingdings" pitchFamily="2" charset="2"/>
              </a:rPr>
              <a:t>(Can’t be too similar)</a:t>
            </a:r>
          </a:p>
          <a:p>
            <a:r>
              <a:rPr lang="en-US" sz="2800" b="1" dirty="0" smtClean="0">
                <a:sym typeface="Wingdings" pitchFamily="2" charset="2"/>
              </a:rPr>
              <a:t>	-Niche differences</a:t>
            </a:r>
          </a:p>
          <a:p>
            <a:endParaRPr lang="en-US" sz="2800" b="1" dirty="0">
              <a:sym typeface="Wingdings" pitchFamily="2" charset="2"/>
            </a:endParaRPr>
          </a:p>
          <a:p>
            <a:r>
              <a:rPr lang="en-US" sz="2800" b="1" dirty="0" smtClean="0">
                <a:sym typeface="Wingdings" pitchFamily="2" charset="2"/>
              </a:rPr>
              <a:t></a:t>
            </a:r>
            <a:r>
              <a:rPr lang="en-US" sz="2800" b="1" dirty="0" smtClean="0">
                <a:solidFill>
                  <a:srgbClr val="008000"/>
                </a:solidFill>
                <a:sym typeface="Wingdings" pitchFamily="2" charset="2"/>
              </a:rPr>
              <a:t>Equalizing</a:t>
            </a:r>
            <a:r>
              <a:rPr lang="en-US" sz="2800" b="1" dirty="0" smtClean="0">
                <a:sym typeface="Wingdings" pitchFamily="2" charset="2"/>
              </a:rPr>
              <a:t> Mechanisms (Can’t be too different)</a:t>
            </a:r>
            <a:br>
              <a:rPr lang="en-US" sz="2800" b="1" dirty="0" smtClean="0">
                <a:sym typeface="Wingdings" pitchFamily="2" charset="2"/>
              </a:rPr>
            </a:br>
            <a:r>
              <a:rPr lang="en-US" sz="2800" b="1" dirty="0" smtClean="0">
                <a:sym typeface="Wingdings" pitchFamily="2" charset="2"/>
              </a:rPr>
              <a:t>	-Fitness differences (neutral)</a:t>
            </a:r>
          </a:p>
          <a:p>
            <a:endParaRPr lang="en-US" sz="2800" b="1" dirty="0">
              <a:sym typeface="Wingdings" pitchFamily="2" charset="2"/>
            </a:endParaRPr>
          </a:p>
          <a:p>
            <a:endParaRPr lang="en-US" sz="2800" b="1" dirty="0" smtClean="0"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7184" y="4839305"/>
            <a:ext cx="7559675" cy="114300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6339034"/>
            <a:ext cx="537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Adler et al. 2007, A Niche for Neutrality. 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9122E-6 L 0.18472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-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37309E-6 L 0.0033 -0.194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970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etails are in the caption following th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48" y="1143000"/>
            <a:ext cx="8314947" cy="3605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5791200"/>
            <a:ext cx="337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Ovaskainen et al. 2019. </a:t>
            </a:r>
            <a:r>
              <a:rPr lang="en-US" dirty="0" err="1" smtClean="0"/>
              <a:t>Ecography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9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042" y="1792982"/>
            <a:ext cx="6346957" cy="47602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30480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Can we make a better </a:t>
            </a:r>
            <a:r>
              <a:rPr lang="en-US" sz="3200" b="1" dirty="0" err="1" smtClean="0"/>
              <a:t>metacommunity</a:t>
            </a:r>
            <a:r>
              <a:rPr lang="en-US" sz="3200" b="1" dirty="0" smtClean="0"/>
              <a:t> model? </a:t>
            </a:r>
          </a:p>
          <a:p>
            <a:r>
              <a:rPr lang="en-US" sz="3200" b="1" dirty="0" smtClean="0"/>
              <a:t>For theory and data analyses?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341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081410"/>
            <a:ext cx="5562600" cy="50005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0099" y="6400800"/>
            <a:ext cx="368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Thompson et al. 2020 Ecology Letters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381000"/>
            <a:ext cx="315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Processes instead of Paradigms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36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etails are in the caption following th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etails are in the caption following the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524000"/>
            <a:ext cx="5945448" cy="441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312738"/>
            <a:ext cx="676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4 paradigms only represent a small amount of the possible space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98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838200"/>
            <a:ext cx="5311264" cy="5890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312738"/>
            <a:ext cx="676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4 paradigms only represent a small amount of the possible space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13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838200"/>
            <a:ext cx="6696872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7400" y="30480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processes interact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432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45" y="1219200"/>
            <a:ext cx="7951866" cy="563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457200"/>
            <a:ext cx="346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Other response variables: Stability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59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etails are in the caption following th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9" y="1143000"/>
            <a:ext cx="7665829" cy="548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457200"/>
            <a:ext cx="45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Other response variables: Ecosystem Function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361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4191000"/>
            <a:ext cx="4876800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28600"/>
            <a:ext cx="465691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685800"/>
            <a:ext cx="16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Empirical tests?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011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838200"/>
            <a:ext cx="7010400" cy="4005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5334000"/>
            <a:ext cx="5819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we sample is usually not even close to enough!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4884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thelifeofyourtime.files.wordpress.com/2012/08/dscf921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088" y="2110058"/>
            <a:ext cx="4289778" cy="321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46122" y="183802"/>
            <a:ext cx="6168355" cy="523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99" b="1" dirty="0">
                <a:solidFill>
                  <a:schemeClr val="tx2"/>
                </a:solidFill>
              </a:rPr>
              <a:t>Just How Predictable are Communities?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29" t="31963"/>
          <a:stretch>
            <a:fillRect/>
          </a:stretch>
        </p:blipFill>
        <p:spPr bwMode="auto">
          <a:xfrm>
            <a:off x="610173" y="939730"/>
            <a:ext cx="4341221" cy="73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2" descr="Botanical Gazette"/>
          <p:cNvSpPr>
            <a:spLocks noChangeAspect="1" noChangeArrowheads="1"/>
          </p:cNvSpPr>
          <p:nvPr/>
        </p:nvSpPr>
        <p:spPr bwMode="auto">
          <a:xfrm>
            <a:off x="157187" y="-143433"/>
            <a:ext cx="304372" cy="30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6" tIns="45708" rIns="91416" bIns="45708"/>
          <a:lstStyle/>
          <a:p>
            <a:pPr>
              <a:defRPr/>
            </a:pPr>
            <a:endParaRPr lang="en-US" sz="11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088" y="4750801"/>
            <a:ext cx="1384675" cy="198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039990" y="1759960"/>
            <a:ext cx="3912529" cy="853097"/>
            <a:chOff x="4449939" y="1484069"/>
            <a:chExt cx="5817341" cy="1074879"/>
          </a:xfrm>
        </p:grpSpPr>
        <p:pic>
          <p:nvPicPr>
            <p:cNvPr id="25612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252" r="15515" b="1630"/>
            <a:stretch>
              <a:fillRect/>
            </a:stretch>
          </p:blipFill>
          <p:spPr bwMode="auto">
            <a:xfrm>
              <a:off x="4449939" y="1653614"/>
              <a:ext cx="5817341" cy="905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3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484069"/>
              <a:ext cx="5655195" cy="377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63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2755" y="2613057"/>
            <a:ext cx="4354082" cy="338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9866" y="4969434"/>
            <a:ext cx="4466970" cy="1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880530" y="5626762"/>
            <a:ext cx="1613775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40" b="1"/>
              <a:t>…Clements, others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824496" y="1312691"/>
            <a:ext cx="1939505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40" b="1"/>
              <a:t>… Cooper, Egler, others</a:t>
            </a:r>
          </a:p>
        </p:txBody>
      </p:sp>
    </p:spTree>
    <p:extLst>
      <p:ext uri="{BB962C8B-B14F-4D97-AF65-F5344CB8AC3E}">
        <p14:creationId xmlns:p14="http://schemas.microsoft.com/office/powerpoint/2010/main" val="178517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76200"/>
            <a:ext cx="4395159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6600" y="2209800"/>
            <a:ext cx="2753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Questions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6319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52400"/>
            <a:ext cx="952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install.packages</a:t>
            </a:r>
            <a:r>
              <a:rPr lang="en-US" dirty="0"/>
              <a:t>(c('shiny', '</a:t>
            </a:r>
            <a:r>
              <a:rPr lang="en-US" dirty="0" err="1"/>
              <a:t>shinyBS</a:t>
            </a:r>
            <a:r>
              <a:rPr lang="en-US" dirty="0"/>
              <a:t>', '</a:t>
            </a:r>
            <a:r>
              <a:rPr lang="en-US" dirty="0" err="1"/>
              <a:t>shinyWidgets</a:t>
            </a:r>
            <a:r>
              <a:rPr lang="en-US" dirty="0"/>
              <a:t>','</a:t>
            </a:r>
            <a:r>
              <a:rPr lang="en-US" dirty="0" err="1"/>
              <a:t>tidyverse</a:t>
            </a:r>
            <a:r>
              <a:rPr lang="en-US" dirty="0"/>
              <a:t>','</a:t>
            </a:r>
            <a:r>
              <a:rPr lang="en-US" dirty="0" err="1"/>
              <a:t>ggExtra</a:t>
            </a:r>
            <a:r>
              <a:rPr lang="en-US" dirty="0"/>
              <a:t>','</a:t>
            </a:r>
            <a:r>
              <a:rPr lang="en-US" dirty="0" err="1"/>
              <a:t>viridis</a:t>
            </a:r>
            <a:r>
              <a:rPr lang="en-US" dirty="0"/>
              <a:t>','</a:t>
            </a:r>
            <a:r>
              <a:rPr lang="en-US" dirty="0" err="1"/>
              <a:t>cowplot</a:t>
            </a:r>
            <a:r>
              <a:rPr lang="en-US" dirty="0"/>
              <a:t>'))</a:t>
            </a:r>
          </a:p>
          <a:p>
            <a:r>
              <a:rPr lang="en-US" dirty="0"/>
              <a:t>shiny::</a:t>
            </a:r>
            <a:r>
              <a:rPr lang="en-US" dirty="0" err="1"/>
              <a:t>runGitHub</a:t>
            </a:r>
            <a:r>
              <a:rPr lang="en-US" dirty="0"/>
              <a:t>("</a:t>
            </a:r>
            <a:r>
              <a:rPr lang="en-US" dirty="0" err="1"/>
              <a:t>plthompson</a:t>
            </a:r>
            <a:r>
              <a:rPr lang="en-US" dirty="0"/>
              <a:t>/</a:t>
            </a:r>
            <a:r>
              <a:rPr lang="en-US" dirty="0" err="1"/>
              <a:t>Meta_com_framework</a:t>
            </a:r>
            <a:r>
              <a:rPr lang="en-US" dirty="0"/>
              <a:t>", subdir = "</a:t>
            </a:r>
            <a:r>
              <a:rPr lang="en-US" dirty="0" err="1"/>
              <a:t>meta_com_shiny</a:t>
            </a:r>
            <a:r>
              <a:rPr lang="en-US" dirty="0"/>
              <a:t>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873" y="1295400"/>
            <a:ext cx="8299059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509" y="4572000"/>
            <a:ext cx="75308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Break and Explore Shiny program: </a:t>
            </a:r>
            <a:r>
              <a:rPr lang="en-US" dirty="0" smtClean="0"/>
              <a:t>15 </a:t>
            </a:r>
            <a:r>
              <a:rPr lang="en-US" dirty="0" smtClean="0"/>
              <a:t>minutes</a:t>
            </a:r>
          </a:p>
          <a:p>
            <a:endParaRPr lang="en-US" dirty="0"/>
          </a:p>
          <a:p>
            <a:r>
              <a:rPr lang="en-US" dirty="0" smtClean="0"/>
              <a:t>Breakout Groups: What questions would you ask with this model? (</a:t>
            </a:r>
            <a:r>
              <a:rPr lang="en-US" dirty="0" smtClean="0"/>
              <a:t>15 </a:t>
            </a:r>
            <a:r>
              <a:rPr lang="en-US" dirty="0" smtClean="0"/>
              <a:t>minutes)</a:t>
            </a:r>
          </a:p>
          <a:p>
            <a:endParaRPr lang="en-US" dirty="0"/>
          </a:p>
          <a:p>
            <a:r>
              <a:rPr lang="en-US" dirty="0" smtClean="0"/>
              <a:t>Group Discussion: (</a:t>
            </a:r>
            <a:r>
              <a:rPr lang="en-US" dirty="0" smtClean="0"/>
              <a:t>15 </a:t>
            </a:r>
            <a:r>
              <a:rPr lang="en-US" dirty="0" smtClean="0"/>
              <a:t>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06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746206" y="120928"/>
            <a:ext cx="4980787" cy="46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399" b="1" dirty="0"/>
              <a:t>A Debate that has Spanned the Ages: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28805" y="4012023"/>
            <a:ext cx="5521961" cy="1507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altLang="en-US" sz="1100" dirty="0"/>
          </a:p>
          <a:p>
            <a:pPr>
              <a:defRPr/>
            </a:pPr>
            <a:r>
              <a:rPr lang="en-US" altLang="en-US" sz="2399" b="1" dirty="0">
                <a:solidFill>
                  <a:srgbClr val="009900"/>
                </a:solidFill>
              </a:rPr>
              <a:t>1980’s-1990’s</a:t>
            </a:r>
          </a:p>
          <a:p>
            <a:pPr>
              <a:defRPr/>
            </a:pPr>
            <a:r>
              <a:rPr lang="en-US" altLang="en-US" sz="2399" b="1" dirty="0">
                <a:solidFill>
                  <a:srgbClr val="009900"/>
                </a:solidFill>
              </a:rPr>
              <a:t>	Lottery Models versus Coexistence</a:t>
            </a:r>
          </a:p>
          <a:p>
            <a:pPr>
              <a:defRPr/>
            </a:pPr>
            <a:r>
              <a:rPr lang="en-US" altLang="en-US" sz="1100" dirty="0"/>
              <a:t>	(Sale vs. Chesson)</a:t>
            </a:r>
          </a:p>
          <a:p>
            <a:pPr>
              <a:defRPr/>
            </a:pPr>
            <a:endParaRPr lang="en-US" altLang="en-US" sz="1100" dirty="0"/>
          </a:p>
          <a:p>
            <a:pPr>
              <a:defRPr/>
            </a:pPr>
            <a:endParaRPr lang="en-US" altLang="en-US" sz="11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828805" y="711094"/>
            <a:ext cx="9065406" cy="100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399" b="1" dirty="0">
                <a:solidFill>
                  <a:srgbClr val="990099"/>
                </a:solidFill>
              </a:rPr>
              <a:t>1920’s-1930’s</a:t>
            </a:r>
          </a:p>
          <a:p>
            <a:pPr>
              <a:defRPr/>
            </a:pPr>
            <a:r>
              <a:rPr lang="en-US" altLang="en-US" sz="2399" b="1" dirty="0">
                <a:solidFill>
                  <a:srgbClr val="990099"/>
                </a:solidFill>
              </a:rPr>
              <a:t>	</a:t>
            </a:r>
            <a:r>
              <a:rPr lang="en-US" altLang="en-US" sz="2399" b="1" dirty="0" err="1">
                <a:solidFill>
                  <a:srgbClr val="990099"/>
                </a:solidFill>
              </a:rPr>
              <a:t>Superorganismic</a:t>
            </a:r>
            <a:r>
              <a:rPr lang="en-US" altLang="en-US" sz="2399" b="1" dirty="0">
                <a:solidFill>
                  <a:srgbClr val="990099"/>
                </a:solidFill>
              </a:rPr>
              <a:t> versus Individualistic Succession</a:t>
            </a:r>
          </a:p>
          <a:p>
            <a:pPr>
              <a:defRPr/>
            </a:pPr>
            <a:r>
              <a:rPr lang="en-US" altLang="en-US" sz="1100" dirty="0"/>
              <a:t>	(Cowles, Clements vs. Cooper, Gleason)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828805" y="2964585"/>
            <a:ext cx="8379499" cy="100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399" b="1" dirty="0">
                <a:solidFill>
                  <a:schemeClr val="accent2"/>
                </a:solidFill>
              </a:rPr>
              <a:t>1970’s-1980’s</a:t>
            </a:r>
          </a:p>
          <a:p>
            <a:pPr>
              <a:defRPr/>
            </a:pPr>
            <a:r>
              <a:rPr lang="en-US" altLang="en-US" sz="2399" b="1" dirty="0">
                <a:solidFill>
                  <a:schemeClr val="accent2"/>
                </a:solidFill>
              </a:rPr>
              <a:t>	Assembly Rules versus Null Models </a:t>
            </a:r>
          </a:p>
          <a:p>
            <a:pPr>
              <a:defRPr/>
            </a:pPr>
            <a:r>
              <a:rPr lang="en-US" altLang="en-US" sz="1100" dirty="0"/>
              <a:t>	(Diamond vs. </a:t>
            </a:r>
            <a:r>
              <a:rPr lang="en-US" altLang="en-US" sz="1100" dirty="0" err="1"/>
              <a:t>Simberloff</a:t>
            </a:r>
            <a:r>
              <a:rPr lang="en-US" altLang="en-US" sz="1100" dirty="0"/>
              <a:t>)</a:t>
            </a:r>
            <a:r>
              <a:rPr lang="en-US" altLang="en-US" sz="1100" b="1" dirty="0"/>
              <a:t> 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828805" y="5511015"/>
            <a:ext cx="4627998" cy="107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199" b="1" dirty="0">
                <a:solidFill>
                  <a:srgbClr val="FF0000"/>
                </a:solidFill>
              </a:rPr>
              <a:t>2000-2010’s</a:t>
            </a:r>
          </a:p>
          <a:p>
            <a:pPr>
              <a:defRPr/>
            </a:pPr>
            <a:r>
              <a:rPr lang="en-US" altLang="en-US" sz="3199" b="1" dirty="0">
                <a:solidFill>
                  <a:srgbClr val="FF0000"/>
                </a:solidFill>
              </a:rPr>
              <a:t>	Niche versus Neutral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28805" y="1837125"/>
            <a:ext cx="9065406" cy="100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399" b="1" dirty="0">
                <a:solidFill>
                  <a:srgbClr val="0070C0"/>
                </a:solidFill>
              </a:rPr>
              <a:t>1940-1960’s	</a:t>
            </a:r>
            <a:br>
              <a:rPr lang="en-US" altLang="en-US" sz="2399" b="1" dirty="0">
                <a:solidFill>
                  <a:srgbClr val="0070C0"/>
                </a:solidFill>
              </a:rPr>
            </a:br>
            <a:r>
              <a:rPr lang="en-US" altLang="en-US" sz="2399" b="1" dirty="0">
                <a:solidFill>
                  <a:srgbClr val="0070C0"/>
                </a:solidFill>
              </a:rPr>
              <a:t>	Competitive exclusion versus Randomness </a:t>
            </a:r>
          </a:p>
          <a:p>
            <a:pPr>
              <a:defRPr/>
            </a:pPr>
            <a:r>
              <a:rPr lang="en-US" altLang="en-US" sz="1100" dirty="0"/>
              <a:t>	(Hutchinson, Elton, Lack vs. Diver, Riley)</a:t>
            </a:r>
          </a:p>
        </p:txBody>
      </p:sp>
    </p:spTree>
    <p:extLst>
      <p:ext uri="{BB962C8B-B14F-4D97-AF65-F5344CB8AC3E}">
        <p14:creationId xmlns:p14="http://schemas.microsoft.com/office/powerpoint/2010/main" val="17788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5" descr="Page 377 of Evolution, Vol. 17, No. 4, Dec., 19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1309" y="3100337"/>
            <a:ext cx="4492692" cy="339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1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5" t="18103"/>
          <a:stretch>
            <a:fillRect/>
          </a:stretch>
        </p:blipFill>
        <p:spPr bwMode="auto">
          <a:xfrm>
            <a:off x="270076" y="3138919"/>
            <a:ext cx="4325502" cy="335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9" descr="51AW0R2A7JL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3947" y="858277"/>
            <a:ext cx="1394678" cy="215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10" descr="i0006-3568-53-11-1032-f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509" y="30903"/>
            <a:ext cx="1233203" cy="182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14" descr="220px-Robert_MacArthu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7798" y="894"/>
            <a:ext cx="1734774" cy="183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30" name="Text Box 18"/>
          <p:cNvSpPr txBox="1">
            <a:spLocks noChangeArrowheads="1"/>
          </p:cNvSpPr>
          <p:nvPr/>
        </p:nvSpPr>
        <p:spPr bwMode="auto">
          <a:xfrm>
            <a:off x="1243208" y="3396134"/>
            <a:ext cx="3352371" cy="646331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i="1" dirty="0" smtClean="0">
                <a:solidFill>
                  <a:srgbClr val="006600"/>
                </a:solidFill>
              </a:rPr>
              <a:t>Resource </a:t>
            </a:r>
            <a:r>
              <a:rPr lang="en-US" b="1" i="1" dirty="0">
                <a:solidFill>
                  <a:srgbClr val="006600"/>
                </a:solidFill>
              </a:rPr>
              <a:t>Ratio </a:t>
            </a:r>
            <a:r>
              <a:rPr lang="en-US" b="1" i="1" dirty="0" smtClean="0">
                <a:solidFill>
                  <a:srgbClr val="006600"/>
                </a:solidFill>
              </a:rPr>
              <a:t>Model:</a:t>
            </a:r>
            <a:endParaRPr lang="en-US" b="1" i="1" dirty="0">
              <a:solidFill>
                <a:srgbClr val="006600"/>
              </a:solidFill>
            </a:endParaRPr>
          </a:p>
          <a:p>
            <a:pPr>
              <a:defRPr/>
            </a:pPr>
            <a:r>
              <a:rPr lang="en-US" b="1" i="1" dirty="0">
                <a:solidFill>
                  <a:srgbClr val="006600"/>
                </a:solidFill>
              </a:rPr>
              <a:t>Basis for Niche Theory</a:t>
            </a:r>
          </a:p>
        </p:txBody>
      </p:sp>
      <p:sp>
        <p:nvSpPr>
          <p:cNvPr id="115735" name="Text Box 23"/>
          <p:cNvSpPr txBox="1">
            <a:spLocks noChangeArrowheads="1"/>
          </p:cNvSpPr>
          <p:nvPr/>
        </p:nvSpPr>
        <p:spPr bwMode="auto">
          <a:xfrm>
            <a:off x="5410200" y="3396134"/>
            <a:ext cx="2975016" cy="58477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i="1" dirty="0">
                <a:solidFill>
                  <a:srgbClr val="990000"/>
                </a:solidFill>
                <a:sym typeface="Wingdings" pitchFamily="2" charset="2"/>
              </a:rPr>
              <a:t>Theory of Island Biogeography:</a:t>
            </a:r>
          </a:p>
          <a:p>
            <a:pPr>
              <a:defRPr/>
            </a:pPr>
            <a:r>
              <a:rPr lang="en-US" sz="1600" b="1" i="1" dirty="0">
                <a:solidFill>
                  <a:srgbClr val="990000"/>
                </a:solidFill>
                <a:sym typeface="Wingdings" pitchFamily="2" charset="2"/>
              </a:rPr>
              <a:t>Basis for Neutral Theory</a:t>
            </a:r>
            <a:endParaRPr lang="en-US" sz="1600" b="1" i="1" dirty="0">
              <a:solidFill>
                <a:srgbClr val="99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6177" y="36618"/>
            <a:ext cx="5630155" cy="8307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399" b="1" dirty="0"/>
              <a:t>MacArthur’s Paradox:</a:t>
            </a:r>
          </a:p>
          <a:p>
            <a:pPr algn="ctr">
              <a:defRPr/>
            </a:pPr>
            <a:r>
              <a:rPr lang="en-US" sz="2399" b="1" dirty="0"/>
              <a:t> An Early, but Incomplete, Synthesis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8867" y="2977445"/>
            <a:ext cx="19577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/>
              <a:t>Deterministic (niche)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40848" y="2996534"/>
            <a:ext cx="183499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/>
              <a:t>Stochastic (neutral)</a:t>
            </a:r>
          </a:p>
        </p:txBody>
      </p:sp>
    </p:spTree>
    <p:extLst>
      <p:ext uri="{BB962C8B-B14F-4D97-AF65-F5344CB8AC3E}">
        <p14:creationId xmlns:p14="http://schemas.microsoft.com/office/powerpoint/2010/main" val="36164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1960</Words>
  <Application>Microsoft Office PowerPoint</Application>
  <PresentationFormat>On-screen Show (4:3)</PresentationFormat>
  <Paragraphs>516</Paragraphs>
  <Slides>72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MS PGothic</vt:lpstr>
      <vt:lpstr>Arial</vt:lpstr>
      <vt:lpstr>Calibri</vt:lpstr>
      <vt:lpstr>Futura</vt:lpstr>
      <vt:lpstr>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Chase</dc:creator>
  <cp:lastModifiedBy>Chase, Jonathan</cp:lastModifiedBy>
  <cp:revision>364</cp:revision>
  <dcterms:created xsi:type="dcterms:W3CDTF">2013-03-09T10:30:20Z</dcterms:created>
  <dcterms:modified xsi:type="dcterms:W3CDTF">2023-01-05T05:39:51Z</dcterms:modified>
</cp:coreProperties>
</file>